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4" r:id="rId1"/>
  </p:sldMasterIdLst>
  <p:notesMasterIdLst>
    <p:notesMasterId r:id="rId29"/>
  </p:notesMasterIdLst>
  <p:sldIdLst>
    <p:sldId id="256" r:id="rId2"/>
    <p:sldId id="257" r:id="rId3"/>
    <p:sldId id="258" r:id="rId4"/>
    <p:sldId id="281" r:id="rId5"/>
    <p:sldId id="275" r:id="rId6"/>
    <p:sldId id="259" r:id="rId7"/>
    <p:sldId id="260" r:id="rId8"/>
    <p:sldId id="270" r:id="rId9"/>
    <p:sldId id="271" r:id="rId10"/>
    <p:sldId id="272" r:id="rId11"/>
    <p:sldId id="273" r:id="rId12"/>
    <p:sldId id="274" r:id="rId13"/>
    <p:sldId id="261" r:id="rId14"/>
    <p:sldId id="262" r:id="rId15"/>
    <p:sldId id="263" r:id="rId16"/>
    <p:sldId id="269" r:id="rId17"/>
    <p:sldId id="277" r:id="rId18"/>
    <p:sldId id="287" r:id="rId19"/>
    <p:sldId id="286" r:id="rId20"/>
    <p:sldId id="285" r:id="rId21"/>
    <p:sldId id="288" r:id="rId22"/>
    <p:sldId id="278" r:id="rId23"/>
    <p:sldId id="279" r:id="rId24"/>
    <p:sldId id="280" r:id="rId25"/>
    <p:sldId id="284" r:id="rId26"/>
    <p:sldId id="283" r:id="rId27"/>
    <p:sldId id="28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dan Tangy" initials="JT" lastIdx="2" clrIdx="0">
    <p:extLst>
      <p:ext uri="{19B8F6BF-5375-455C-9EA6-DF929625EA0E}">
        <p15:presenceInfo xmlns:p15="http://schemas.microsoft.com/office/powerpoint/2012/main" userId="96b1209cbeba39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73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FFFA95-3883-42CA-9EA9-272AD4181EF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140DEC1-4CD5-4810-88EB-FE2DA6B5FF3F}">
      <dgm:prSet/>
      <dgm:spPr/>
      <dgm:t>
        <a:bodyPr/>
        <a:lstStyle/>
        <a:p>
          <a:pPr rtl="1">
            <a:lnSpc>
              <a:spcPct val="100000"/>
            </a:lnSpc>
          </a:pPr>
          <a:r>
            <a:rPr lang="he-IL" dirty="0"/>
            <a:t>לקשר בין מי שרוצה לשכור רכב ומי שרוצה להשכיר רכב לתקופות יחסית קצרות</a:t>
          </a:r>
          <a:endParaRPr lang="en-US" dirty="0"/>
        </a:p>
      </dgm:t>
    </dgm:pt>
    <dgm:pt modelId="{55A8DFCC-D9A1-48A0-BABC-4FE67E68E144}" type="parTrans" cxnId="{2A2A7035-A3A2-4888-B9B1-67043C4C7815}">
      <dgm:prSet/>
      <dgm:spPr/>
      <dgm:t>
        <a:bodyPr/>
        <a:lstStyle/>
        <a:p>
          <a:endParaRPr lang="en-US"/>
        </a:p>
      </dgm:t>
    </dgm:pt>
    <dgm:pt modelId="{EA2B1BFF-3121-4648-A74E-B85490C9D9DC}" type="sibTrans" cxnId="{2A2A7035-A3A2-4888-B9B1-67043C4C7815}">
      <dgm:prSet/>
      <dgm:spPr/>
      <dgm:t>
        <a:bodyPr/>
        <a:lstStyle/>
        <a:p>
          <a:endParaRPr lang="en-US"/>
        </a:p>
      </dgm:t>
    </dgm:pt>
    <dgm:pt modelId="{96C69701-6E49-44A8-B760-1432E8DC2C20}">
      <dgm:prSet/>
      <dgm:spPr/>
      <dgm:t>
        <a:bodyPr/>
        <a:lstStyle/>
        <a:p>
          <a:pPr rtl="1">
            <a:lnSpc>
              <a:spcPct val="100000"/>
            </a:lnSpc>
          </a:pPr>
          <a:r>
            <a:rPr lang="he-IL" dirty="0"/>
            <a:t>ליצור ממשק נוח ואינטואיטיבי למשתמשים לפרסום/חיפוש רכב</a:t>
          </a:r>
          <a:endParaRPr lang="en-US" dirty="0"/>
        </a:p>
      </dgm:t>
    </dgm:pt>
    <dgm:pt modelId="{241DEACF-6262-40AA-93D1-AC9F5D1CBE12}" type="parTrans" cxnId="{A998A3F2-9FCD-455F-9EFF-6C9E5DFA05B9}">
      <dgm:prSet/>
      <dgm:spPr/>
      <dgm:t>
        <a:bodyPr/>
        <a:lstStyle/>
        <a:p>
          <a:endParaRPr lang="en-US"/>
        </a:p>
      </dgm:t>
    </dgm:pt>
    <dgm:pt modelId="{02FA74AD-BE01-4FF7-935B-465A37F4DB34}" type="sibTrans" cxnId="{A998A3F2-9FCD-455F-9EFF-6C9E5DFA05B9}">
      <dgm:prSet/>
      <dgm:spPr/>
      <dgm:t>
        <a:bodyPr/>
        <a:lstStyle/>
        <a:p>
          <a:endParaRPr lang="en-US"/>
        </a:p>
      </dgm:t>
    </dgm:pt>
    <dgm:pt modelId="{B7AE6CF4-78EA-4FC1-A176-EDBBE391259B}">
      <dgm:prSet/>
      <dgm:spPr/>
      <dgm:t>
        <a:bodyPr/>
        <a:lstStyle/>
        <a:p>
          <a:pPr rtl="1">
            <a:lnSpc>
              <a:spcPct val="100000"/>
            </a:lnSpc>
          </a:pPr>
          <a:r>
            <a:rPr lang="he-IL" dirty="0"/>
            <a:t>ליצור תחרות בתחום של השכרת רכבים (ביטול חלקי של המונופול של החברות הגדולות)</a:t>
          </a:r>
          <a:endParaRPr lang="en-US" dirty="0"/>
        </a:p>
      </dgm:t>
    </dgm:pt>
    <dgm:pt modelId="{66A43668-0FE7-4F92-B253-E6CFF52E968D}" type="parTrans" cxnId="{30A618C2-F169-44BF-A80F-978025B10C14}">
      <dgm:prSet/>
      <dgm:spPr/>
      <dgm:t>
        <a:bodyPr/>
        <a:lstStyle/>
        <a:p>
          <a:endParaRPr lang="en-US"/>
        </a:p>
      </dgm:t>
    </dgm:pt>
    <dgm:pt modelId="{A08F75E6-0416-47C7-825F-B49C65631213}" type="sibTrans" cxnId="{30A618C2-F169-44BF-A80F-978025B10C14}">
      <dgm:prSet/>
      <dgm:spPr/>
      <dgm:t>
        <a:bodyPr/>
        <a:lstStyle/>
        <a:p>
          <a:endParaRPr lang="en-US"/>
        </a:p>
      </dgm:t>
    </dgm:pt>
    <dgm:pt modelId="{CDAC5D48-A68C-4696-811E-DDCB8C7CDE40}">
      <dgm:prSet/>
      <dgm:spPr/>
      <dgm:t>
        <a:bodyPr/>
        <a:lstStyle/>
        <a:p>
          <a:pPr rtl="1">
            <a:lnSpc>
              <a:spcPct val="100000"/>
            </a:lnSpc>
          </a:pPr>
          <a:r>
            <a:rPr lang="he-IL" dirty="0"/>
            <a:t>מערכת אמינה (בדיקה של כל פוסט ע"י המנהלים ופידבאק של המשתמשים ע"י משובים)</a:t>
          </a:r>
          <a:endParaRPr lang="en-US" dirty="0"/>
        </a:p>
      </dgm:t>
    </dgm:pt>
    <dgm:pt modelId="{1B2E5401-E546-43D5-8A95-0B1C2DEE39EA}" type="parTrans" cxnId="{520A6485-0DAD-4467-9519-8AACFFE911B6}">
      <dgm:prSet/>
      <dgm:spPr/>
      <dgm:t>
        <a:bodyPr/>
        <a:lstStyle/>
        <a:p>
          <a:endParaRPr lang="en-US"/>
        </a:p>
      </dgm:t>
    </dgm:pt>
    <dgm:pt modelId="{81C703CA-B04C-4B9A-9064-AA07FBFB81F1}" type="sibTrans" cxnId="{520A6485-0DAD-4467-9519-8AACFFE911B6}">
      <dgm:prSet/>
      <dgm:spPr/>
      <dgm:t>
        <a:bodyPr/>
        <a:lstStyle/>
        <a:p>
          <a:endParaRPr lang="en-US"/>
        </a:p>
      </dgm:t>
    </dgm:pt>
    <dgm:pt modelId="{F3699EE5-6D8A-4C97-9D05-8213DD8C1AFB}">
      <dgm:prSet/>
      <dgm:spPr/>
      <dgm:t>
        <a:bodyPr/>
        <a:lstStyle/>
        <a:p>
          <a:pPr rtl="1">
            <a:lnSpc>
              <a:spcPct val="100000"/>
            </a:lnSpc>
          </a:pPr>
          <a:r>
            <a:rPr lang="he-IL" dirty="0"/>
            <a:t>גמישות (בחירת תאריכים וטווח מחיר)</a:t>
          </a:r>
          <a:endParaRPr lang="en-US" dirty="0"/>
        </a:p>
      </dgm:t>
    </dgm:pt>
    <dgm:pt modelId="{4608F48F-E646-4B23-9EDF-0C5C006E4E50}" type="parTrans" cxnId="{9101098D-3201-401A-8D8E-46A0C12CCF59}">
      <dgm:prSet/>
      <dgm:spPr/>
      <dgm:t>
        <a:bodyPr/>
        <a:lstStyle/>
        <a:p>
          <a:endParaRPr lang="en-US"/>
        </a:p>
      </dgm:t>
    </dgm:pt>
    <dgm:pt modelId="{6E3AC620-8B73-4D80-858E-B6610C071CCA}" type="sibTrans" cxnId="{9101098D-3201-401A-8D8E-46A0C12CCF59}">
      <dgm:prSet/>
      <dgm:spPr/>
      <dgm:t>
        <a:bodyPr/>
        <a:lstStyle/>
        <a:p>
          <a:endParaRPr lang="en-US"/>
        </a:p>
      </dgm:t>
    </dgm:pt>
    <dgm:pt modelId="{CAFAA619-0ABA-49F2-A7E9-0E758A4F627B}" type="pres">
      <dgm:prSet presAssocID="{5EFFFA95-3883-42CA-9EA9-272AD4181EF8}" presName="root" presStyleCnt="0">
        <dgm:presLayoutVars>
          <dgm:dir/>
          <dgm:resizeHandles val="exact"/>
        </dgm:presLayoutVars>
      </dgm:prSet>
      <dgm:spPr/>
    </dgm:pt>
    <dgm:pt modelId="{5DC48463-F1F7-415A-941A-E25BDA2A347D}" type="pres">
      <dgm:prSet presAssocID="{A140DEC1-4CD5-4810-88EB-FE2DA6B5FF3F}" presName="compNode" presStyleCnt="0"/>
      <dgm:spPr/>
    </dgm:pt>
    <dgm:pt modelId="{1DE396B8-4FD4-4C9D-8CC3-55EC2BD60C94}" type="pres">
      <dgm:prSet presAssocID="{A140DEC1-4CD5-4810-88EB-FE2DA6B5FF3F}" presName="bgRect" presStyleLbl="bgShp" presStyleIdx="0" presStyleCnt="5" custLinFactNeighborY="-29694"/>
      <dgm:spPr/>
    </dgm:pt>
    <dgm:pt modelId="{C37810C7-F02B-41D2-97DE-2DC3DC9951B3}" type="pres">
      <dgm:prSet presAssocID="{A140DEC1-4CD5-4810-88EB-FE2DA6B5FF3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iture"/>
        </a:ext>
      </dgm:extLst>
    </dgm:pt>
    <dgm:pt modelId="{C338AC3E-31B0-4377-86CD-78BA1FC0D372}" type="pres">
      <dgm:prSet presAssocID="{A140DEC1-4CD5-4810-88EB-FE2DA6B5FF3F}" presName="spaceRect" presStyleCnt="0"/>
      <dgm:spPr/>
    </dgm:pt>
    <dgm:pt modelId="{CF7F8B07-6FD5-419D-AAA2-D83C9E1C16D5}" type="pres">
      <dgm:prSet presAssocID="{A140DEC1-4CD5-4810-88EB-FE2DA6B5FF3F}" presName="parTx" presStyleLbl="revTx" presStyleIdx="0" presStyleCnt="5">
        <dgm:presLayoutVars>
          <dgm:chMax val="0"/>
          <dgm:chPref val="0"/>
        </dgm:presLayoutVars>
      </dgm:prSet>
      <dgm:spPr/>
    </dgm:pt>
    <dgm:pt modelId="{B6A0D67B-0034-4E5C-A895-9AA898D2CE4E}" type="pres">
      <dgm:prSet presAssocID="{EA2B1BFF-3121-4648-A74E-B85490C9D9DC}" presName="sibTrans" presStyleCnt="0"/>
      <dgm:spPr/>
    </dgm:pt>
    <dgm:pt modelId="{A6FA3558-195C-4E5D-A198-F5CD19333FE3}" type="pres">
      <dgm:prSet presAssocID="{96C69701-6E49-44A8-B760-1432E8DC2C20}" presName="compNode" presStyleCnt="0"/>
      <dgm:spPr/>
    </dgm:pt>
    <dgm:pt modelId="{3EB7270B-317D-4911-9236-0B169EA392EE}" type="pres">
      <dgm:prSet presAssocID="{96C69701-6E49-44A8-B760-1432E8DC2C20}" presName="bgRect" presStyleLbl="bgShp" presStyleIdx="1" presStyleCnt="5"/>
      <dgm:spPr/>
    </dgm:pt>
    <dgm:pt modelId="{D7708AE8-0417-47C5-8D6F-97A7CDE86DF9}" type="pres">
      <dgm:prSet presAssocID="{96C69701-6E49-44A8-B760-1432E8DC2C20}" presName="iconRect" presStyleLbl="node1" presStyleIdx="1" presStyleCnt="5" custLinFactNeighborX="7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ste de maintien avec un remplissage uni"/>
        </a:ext>
      </dgm:extLst>
    </dgm:pt>
    <dgm:pt modelId="{B42D6310-8683-4F64-BF14-09C97D3750FD}" type="pres">
      <dgm:prSet presAssocID="{96C69701-6E49-44A8-B760-1432E8DC2C20}" presName="spaceRect" presStyleCnt="0"/>
      <dgm:spPr/>
    </dgm:pt>
    <dgm:pt modelId="{90E243F2-7EF3-4038-AF8A-316FEBC7266C}" type="pres">
      <dgm:prSet presAssocID="{96C69701-6E49-44A8-B760-1432E8DC2C20}" presName="parTx" presStyleLbl="revTx" presStyleIdx="1" presStyleCnt="5">
        <dgm:presLayoutVars>
          <dgm:chMax val="0"/>
          <dgm:chPref val="0"/>
        </dgm:presLayoutVars>
      </dgm:prSet>
      <dgm:spPr/>
    </dgm:pt>
    <dgm:pt modelId="{E38C21E6-2572-45C2-B68F-44E01B972901}" type="pres">
      <dgm:prSet presAssocID="{02FA74AD-BE01-4FF7-935B-465A37F4DB34}" presName="sibTrans" presStyleCnt="0"/>
      <dgm:spPr/>
    </dgm:pt>
    <dgm:pt modelId="{81BB62AC-93E8-4701-BFC6-B33AF7E09AEB}" type="pres">
      <dgm:prSet presAssocID="{B7AE6CF4-78EA-4FC1-A176-EDBBE391259B}" presName="compNode" presStyleCnt="0"/>
      <dgm:spPr/>
    </dgm:pt>
    <dgm:pt modelId="{D7CFA56F-D953-4031-8A2F-1D19EB9EC27F}" type="pres">
      <dgm:prSet presAssocID="{B7AE6CF4-78EA-4FC1-A176-EDBBE391259B}" presName="bgRect" presStyleLbl="bgShp" presStyleIdx="2" presStyleCnt="5"/>
      <dgm:spPr/>
    </dgm:pt>
    <dgm:pt modelId="{C598EC72-2C5D-47A2-BE93-879BDC32CC31}" type="pres">
      <dgm:prSet presAssocID="{B7AE6CF4-78EA-4FC1-A176-EDBBE391259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ermer"/>
        </a:ext>
      </dgm:extLst>
    </dgm:pt>
    <dgm:pt modelId="{3531501B-5453-4F41-AC06-163E0CC2B369}" type="pres">
      <dgm:prSet presAssocID="{B7AE6CF4-78EA-4FC1-A176-EDBBE391259B}" presName="spaceRect" presStyleCnt="0"/>
      <dgm:spPr/>
    </dgm:pt>
    <dgm:pt modelId="{879CAB6B-08DF-4EB2-8580-6B752D125168}" type="pres">
      <dgm:prSet presAssocID="{B7AE6CF4-78EA-4FC1-A176-EDBBE391259B}" presName="parTx" presStyleLbl="revTx" presStyleIdx="2" presStyleCnt="5">
        <dgm:presLayoutVars>
          <dgm:chMax val="0"/>
          <dgm:chPref val="0"/>
        </dgm:presLayoutVars>
      </dgm:prSet>
      <dgm:spPr/>
    </dgm:pt>
    <dgm:pt modelId="{2C16912B-7776-47C3-BD83-7B98E790DC8B}" type="pres">
      <dgm:prSet presAssocID="{A08F75E6-0416-47C7-825F-B49C65631213}" presName="sibTrans" presStyleCnt="0"/>
      <dgm:spPr/>
    </dgm:pt>
    <dgm:pt modelId="{41C386EA-3318-4326-BC44-FBC4511BAB03}" type="pres">
      <dgm:prSet presAssocID="{CDAC5D48-A68C-4696-811E-DDCB8C7CDE40}" presName="compNode" presStyleCnt="0"/>
      <dgm:spPr/>
    </dgm:pt>
    <dgm:pt modelId="{FF7ACC17-BB2F-4F77-BD70-3049D1511FD3}" type="pres">
      <dgm:prSet presAssocID="{CDAC5D48-A68C-4696-811E-DDCB8C7CDE40}" presName="bgRect" presStyleLbl="bgShp" presStyleIdx="3" presStyleCnt="5" custLinFactNeighborX="54"/>
      <dgm:spPr/>
    </dgm:pt>
    <dgm:pt modelId="{2B50D71D-F826-4B11-8FEB-571536CB5E0A}" type="pres">
      <dgm:prSet presAssocID="{CDAC5D48-A68C-4696-811E-DDCB8C7CDE40}" presName="iconRect" presStyleLbl="node1" presStyleIdx="3" presStyleCnt="5" custLinFactNeighborX="5453" custLinFactNeighborY="-6452"/>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entre d’appels avec un remplissage uni"/>
        </a:ext>
      </dgm:extLst>
    </dgm:pt>
    <dgm:pt modelId="{A5474A1D-F3C9-4D63-B9ED-FEC11E1BD910}" type="pres">
      <dgm:prSet presAssocID="{CDAC5D48-A68C-4696-811E-DDCB8C7CDE40}" presName="spaceRect" presStyleCnt="0"/>
      <dgm:spPr/>
    </dgm:pt>
    <dgm:pt modelId="{82593551-0432-4544-AF69-A0038D14D80B}" type="pres">
      <dgm:prSet presAssocID="{CDAC5D48-A68C-4696-811E-DDCB8C7CDE40}" presName="parTx" presStyleLbl="revTx" presStyleIdx="3" presStyleCnt="5">
        <dgm:presLayoutVars>
          <dgm:chMax val="0"/>
          <dgm:chPref val="0"/>
        </dgm:presLayoutVars>
      </dgm:prSet>
      <dgm:spPr/>
    </dgm:pt>
    <dgm:pt modelId="{7C18205C-4683-4C8E-A405-3E9D81E1C5BA}" type="pres">
      <dgm:prSet presAssocID="{81C703CA-B04C-4B9A-9064-AA07FBFB81F1}" presName="sibTrans" presStyleCnt="0"/>
      <dgm:spPr/>
    </dgm:pt>
    <dgm:pt modelId="{C88CEB90-EC35-428D-A77B-79D087CC8FFA}" type="pres">
      <dgm:prSet presAssocID="{F3699EE5-6D8A-4C97-9D05-8213DD8C1AFB}" presName="compNode" presStyleCnt="0"/>
      <dgm:spPr/>
    </dgm:pt>
    <dgm:pt modelId="{D48F1A41-5A2A-488C-A5B5-4D8D0E1AF2D4}" type="pres">
      <dgm:prSet presAssocID="{F3699EE5-6D8A-4C97-9D05-8213DD8C1AFB}" presName="bgRect" presStyleLbl="bgShp" presStyleIdx="4" presStyleCnt="5"/>
      <dgm:spPr/>
    </dgm:pt>
    <dgm:pt modelId="{B6AB09D7-8CEB-4130-B755-EFD59C4125A5}" type="pres">
      <dgm:prSet presAssocID="{F3699EE5-6D8A-4C97-9D05-8213DD8C1AFB}" presName="iconRect" presStyleLbl="node1" presStyleIdx="4" presStyleCnt="5" custLinFactNeighborX="796" custLinFactNeighborY="-18881"/>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alendrier journalier avec un remplissage uni"/>
        </a:ext>
      </dgm:extLst>
    </dgm:pt>
    <dgm:pt modelId="{D9F75E59-1806-4564-8EC9-3F63D69A8170}" type="pres">
      <dgm:prSet presAssocID="{F3699EE5-6D8A-4C97-9D05-8213DD8C1AFB}" presName="spaceRect" presStyleCnt="0"/>
      <dgm:spPr/>
    </dgm:pt>
    <dgm:pt modelId="{4F09B038-6313-4A75-A5CB-09431A314FC9}" type="pres">
      <dgm:prSet presAssocID="{F3699EE5-6D8A-4C97-9D05-8213DD8C1AFB}" presName="parTx" presStyleLbl="revTx" presStyleIdx="4" presStyleCnt="5">
        <dgm:presLayoutVars>
          <dgm:chMax val="0"/>
          <dgm:chPref val="0"/>
        </dgm:presLayoutVars>
      </dgm:prSet>
      <dgm:spPr/>
    </dgm:pt>
  </dgm:ptLst>
  <dgm:cxnLst>
    <dgm:cxn modelId="{63683221-97C1-4165-91B9-B191C3270E1F}" type="presOf" srcId="{96C69701-6E49-44A8-B760-1432E8DC2C20}" destId="{90E243F2-7EF3-4038-AF8A-316FEBC7266C}" srcOrd="0" destOrd="0" presId="urn:microsoft.com/office/officeart/2018/2/layout/IconVerticalSolidList"/>
    <dgm:cxn modelId="{91616C34-7240-4A28-8DEB-4C4370620609}" type="presOf" srcId="{F3699EE5-6D8A-4C97-9D05-8213DD8C1AFB}" destId="{4F09B038-6313-4A75-A5CB-09431A314FC9}" srcOrd="0" destOrd="0" presId="urn:microsoft.com/office/officeart/2018/2/layout/IconVerticalSolidList"/>
    <dgm:cxn modelId="{2A2A7035-A3A2-4888-B9B1-67043C4C7815}" srcId="{5EFFFA95-3883-42CA-9EA9-272AD4181EF8}" destId="{A140DEC1-4CD5-4810-88EB-FE2DA6B5FF3F}" srcOrd="0" destOrd="0" parTransId="{55A8DFCC-D9A1-48A0-BABC-4FE67E68E144}" sibTransId="{EA2B1BFF-3121-4648-A74E-B85490C9D9DC}"/>
    <dgm:cxn modelId="{39C8AD35-2A11-4A9F-A800-94D449953D95}" type="presOf" srcId="{A140DEC1-4CD5-4810-88EB-FE2DA6B5FF3F}" destId="{CF7F8B07-6FD5-419D-AAA2-D83C9E1C16D5}" srcOrd="0" destOrd="0" presId="urn:microsoft.com/office/officeart/2018/2/layout/IconVerticalSolidList"/>
    <dgm:cxn modelId="{9D6AFE4D-9F4F-424C-8F89-434BF216C6BA}" type="presOf" srcId="{B7AE6CF4-78EA-4FC1-A176-EDBBE391259B}" destId="{879CAB6B-08DF-4EB2-8580-6B752D125168}" srcOrd="0" destOrd="0" presId="urn:microsoft.com/office/officeart/2018/2/layout/IconVerticalSolidList"/>
    <dgm:cxn modelId="{520A6485-0DAD-4467-9519-8AACFFE911B6}" srcId="{5EFFFA95-3883-42CA-9EA9-272AD4181EF8}" destId="{CDAC5D48-A68C-4696-811E-DDCB8C7CDE40}" srcOrd="3" destOrd="0" parTransId="{1B2E5401-E546-43D5-8A95-0B1C2DEE39EA}" sibTransId="{81C703CA-B04C-4B9A-9064-AA07FBFB81F1}"/>
    <dgm:cxn modelId="{93242D8B-5CA9-4AE5-BF3D-1469FE4CE82D}" type="presOf" srcId="{5EFFFA95-3883-42CA-9EA9-272AD4181EF8}" destId="{CAFAA619-0ABA-49F2-A7E9-0E758A4F627B}" srcOrd="0" destOrd="0" presId="urn:microsoft.com/office/officeart/2018/2/layout/IconVerticalSolidList"/>
    <dgm:cxn modelId="{9101098D-3201-401A-8D8E-46A0C12CCF59}" srcId="{5EFFFA95-3883-42CA-9EA9-272AD4181EF8}" destId="{F3699EE5-6D8A-4C97-9D05-8213DD8C1AFB}" srcOrd="4" destOrd="0" parTransId="{4608F48F-E646-4B23-9EDF-0C5C006E4E50}" sibTransId="{6E3AC620-8B73-4D80-858E-B6610C071CCA}"/>
    <dgm:cxn modelId="{2E7FBFAF-3B91-4270-9418-3A7963ADC206}" type="presOf" srcId="{CDAC5D48-A68C-4696-811E-DDCB8C7CDE40}" destId="{82593551-0432-4544-AF69-A0038D14D80B}" srcOrd="0" destOrd="0" presId="urn:microsoft.com/office/officeart/2018/2/layout/IconVerticalSolidList"/>
    <dgm:cxn modelId="{30A618C2-F169-44BF-A80F-978025B10C14}" srcId="{5EFFFA95-3883-42CA-9EA9-272AD4181EF8}" destId="{B7AE6CF4-78EA-4FC1-A176-EDBBE391259B}" srcOrd="2" destOrd="0" parTransId="{66A43668-0FE7-4F92-B253-E6CFF52E968D}" sibTransId="{A08F75E6-0416-47C7-825F-B49C65631213}"/>
    <dgm:cxn modelId="{A998A3F2-9FCD-455F-9EFF-6C9E5DFA05B9}" srcId="{5EFFFA95-3883-42CA-9EA9-272AD4181EF8}" destId="{96C69701-6E49-44A8-B760-1432E8DC2C20}" srcOrd="1" destOrd="0" parTransId="{241DEACF-6262-40AA-93D1-AC9F5D1CBE12}" sibTransId="{02FA74AD-BE01-4FF7-935B-465A37F4DB34}"/>
    <dgm:cxn modelId="{D9E79B82-0599-4747-820C-3D7FAA4A4CA5}" type="presParOf" srcId="{CAFAA619-0ABA-49F2-A7E9-0E758A4F627B}" destId="{5DC48463-F1F7-415A-941A-E25BDA2A347D}" srcOrd="0" destOrd="0" presId="urn:microsoft.com/office/officeart/2018/2/layout/IconVerticalSolidList"/>
    <dgm:cxn modelId="{BD557E6F-94F7-4AF7-B935-421E73E4FCDC}" type="presParOf" srcId="{5DC48463-F1F7-415A-941A-E25BDA2A347D}" destId="{1DE396B8-4FD4-4C9D-8CC3-55EC2BD60C94}" srcOrd="0" destOrd="0" presId="urn:microsoft.com/office/officeart/2018/2/layout/IconVerticalSolidList"/>
    <dgm:cxn modelId="{4720A32C-CE6D-4EC9-A16E-3E4BB2970B1A}" type="presParOf" srcId="{5DC48463-F1F7-415A-941A-E25BDA2A347D}" destId="{C37810C7-F02B-41D2-97DE-2DC3DC9951B3}" srcOrd="1" destOrd="0" presId="urn:microsoft.com/office/officeart/2018/2/layout/IconVerticalSolidList"/>
    <dgm:cxn modelId="{DF146C90-565B-42E3-95F5-8A6283E177B3}" type="presParOf" srcId="{5DC48463-F1F7-415A-941A-E25BDA2A347D}" destId="{C338AC3E-31B0-4377-86CD-78BA1FC0D372}" srcOrd="2" destOrd="0" presId="urn:microsoft.com/office/officeart/2018/2/layout/IconVerticalSolidList"/>
    <dgm:cxn modelId="{BDBEA5C6-E147-4347-88EF-D4A23106564D}" type="presParOf" srcId="{5DC48463-F1F7-415A-941A-E25BDA2A347D}" destId="{CF7F8B07-6FD5-419D-AAA2-D83C9E1C16D5}" srcOrd="3" destOrd="0" presId="urn:microsoft.com/office/officeart/2018/2/layout/IconVerticalSolidList"/>
    <dgm:cxn modelId="{DE99C8A5-9DA0-4A3D-8BF9-897890E3A3AF}" type="presParOf" srcId="{CAFAA619-0ABA-49F2-A7E9-0E758A4F627B}" destId="{B6A0D67B-0034-4E5C-A895-9AA898D2CE4E}" srcOrd="1" destOrd="0" presId="urn:microsoft.com/office/officeart/2018/2/layout/IconVerticalSolidList"/>
    <dgm:cxn modelId="{85897139-0DA8-46CF-BB4A-D9F0727AF942}" type="presParOf" srcId="{CAFAA619-0ABA-49F2-A7E9-0E758A4F627B}" destId="{A6FA3558-195C-4E5D-A198-F5CD19333FE3}" srcOrd="2" destOrd="0" presId="urn:microsoft.com/office/officeart/2018/2/layout/IconVerticalSolidList"/>
    <dgm:cxn modelId="{B69B0EAE-C57C-455D-857F-A45095D0D1B6}" type="presParOf" srcId="{A6FA3558-195C-4E5D-A198-F5CD19333FE3}" destId="{3EB7270B-317D-4911-9236-0B169EA392EE}" srcOrd="0" destOrd="0" presId="urn:microsoft.com/office/officeart/2018/2/layout/IconVerticalSolidList"/>
    <dgm:cxn modelId="{F3C05F9C-AF0A-4624-B94A-7FA3309121DE}" type="presParOf" srcId="{A6FA3558-195C-4E5D-A198-F5CD19333FE3}" destId="{D7708AE8-0417-47C5-8D6F-97A7CDE86DF9}" srcOrd="1" destOrd="0" presId="urn:microsoft.com/office/officeart/2018/2/layout/IconVerticalSolidList"/>
    <dgm:cxn modelId="{29147B82-DE95-41F6-8F48-57893F6D524B}" type="presParOf" srcId="{A6FA3558-195C-4E5D-A198-F5CD19333FE3}" destId="{B42D6310-8683-4F64-BF14-09C97D3750FD}" srcOrd="2" destOrd="0" presId="urn:microsoft.com/office/officeart/2018/2/layout/IconVerticalSolidList"/>
    <dgm:cxn modelId="{33D7EE85-B738-4A08-AAD6-89032353B616}" type="presParOf" srcId="{A6FA3558-195C-4E5D-A198-F5CD19333FE3}" destId="{90E243F2-7EF3-4038-AF8A-316FEBC7266C}" srcOrd="3" destOrd="0" presId="urn:microsoft.com/office/officeart/2018/2/layout/IconVerticalSolidList"/>
    <dgm:cxn modelId="{89514E77-D1DF-4E34-8AC4-5B0559D94324}" type="presParOf" srcId="{CAFAA619-0ABA-49F2-A7E9-0E758A4F627B}" destId="{E38C21E6-2572-45C2-B68F-44E01B972901}" srcOrd="3" destOrd="0" presId="urn:microsoft.com/office/officeart/2018/2/layout/IconVerticalSolidList"/>
    <dgm:cxn modelId="{8C8FECFF-5AC1-455B-B6A7-7088CEEF25EE}" type="presParOf" srcId="{CAFAA619-0ABA-49F2-A7E9-0E758A4F627B}" destId="{81BB62AC-93E8-4701-BFC6-B33AF7E09AEB}" srcOrd="4" destOrd="0" presId="urn:microsoft.com/office/officeart/2018/2/layout/IconVerticalSolidList"/>
    <dgm:cxn modelId="{969E71E0-80F6-41B9-8633-E0E118A4DAC1}" type="presParOf" srcId="{81BB62AC-93E8-4701-BFC6-B33AF7E09AEB}" destId="{D7CFA56F-D953-4031-8A2F-1D19EB9EC27F}" srcOrd="0" destOrd="0" presId="urn:microsoft.com/office/officeart/2018/2/layout/IconVerticalSolidList"/>
    <dgm:cxn modelId="{FF181D74-4426-4EDE-9F9E-C420A4363E65}" type="presParOf" srcId="{81BB62AC-93E8-4701-BFC6-B33AF7E09AEB}" destId="{C598EC72-2C5D-47A2-BE93-879BDC32CC31}" srcOrd="1" destOrd="0" presId="urn:microsoft.com/office/officeart/2018/2/layout/IconVerticalSolidList"/>
    <dgm:cxn modelId="{E10A2F81-2494-4DE8-8DBA-CFB561347B67}" type="presParOf" srcId="{81BB62AC-93E8-4701-BFC6-B33AF7E09AEB}" destId="{3531501B-5453-4F41-AC06-163E0CC2B369}" srcOrd="2" destOrd="0" presId="urn:microsoft.com/office/officeart/2018/2/layout/IconVerticalSolidList"/>
    <dgm:cxn modelId="{D5DD70FC-5F45-422A-BB2B-D98BD41B6FE9}" type="presParOf" srcId="{81BB62AC-93E8-4701-BFC6-B33AF7E09AEB}" destId="{879CAB6B-08DF-4EB2-8580-6B752D125168}" srcOrd="3" destOrd="0" presId="urn:microsoft.com/office/officeart/2018/2/layout/IconVerticalSolidList"/>
    <dgm:cxn modelId="{CD959FEB-B4E4-4736-A006-11FC406BF5C4}" type="presParOf" srcId="{CAFAA619-0ABA-49F2-A7E9-0E758A4F627B}" destId="{2C16912B-7776-47C3-BD83-7B98E790DC8B}" srcOrd="5" destOrd="0" presId="urn:microsoft.com/office/officeart/2018/2/layout/IconVerticalSolidList"/>
    <dgm:cxn modelId="{52EB45D5-6367-48F5-B777-FDB9F7EA852A}" type="presParOf" srcId="{CAFAA619-0ABA-49F2-A7E9-0E758A4F627B}" destId="{41C386EA-3318-4326-BC44-FBC4511BAB03}" srcOrd="6" destOrd="0" presId="urn:microsoft.com/office/officeart/2018/2/layout/IconVerticalSolidList"/>
    <dgm:cxn modelId="{0D729569-E9F0-4726-B01F-1233D34B1E78}" type="presParOf" srcId="{41C386EA-3318-4326-BC44-FBC4511BAB03}" destId="{FF7ACC17-BB2F-4F77-BD70-3049D1511FD3}" srcOrd="0" destOrd="0" presId="urn:microsoft.com/office/officeart/2018/2/layout/IconVerticalSolidList"/>
    <dgm:cxn modelId="{EF317BC3-C870-4F20-836C-23A1017FFE7E}" type="presParOf" srcId="{41C386EA-3318-4326-BC44-FBC4511BAB03}" destId="{2B50D71D-F826-4B11-8FEB-571536CB5E0A}" srcOrd="1" destOrd="0" presId="urn:microsoft.com/office/officeart/2018/2/layout/IconVerticalSolidList"/>
    <dgm:cxn modelId="{74F9D481-F927-4C69-B77F-AD342E68F886}" type="presParOf" srcId="{41C386EA-3318-4326-BC44-FBC4511BAB03}" destId="{A5474A1D-F3C9-4D63-B9ED-FEC11E1BD910}" srcOrd="2" destOrd="0" presId="urn:microsoft.com/office/officeart/2018/2/layout/IconVerticalSolidList"/>
    <dgm:cxn modelId="{005638B6-6B7E-47BD-BACD-DD33A4DC8BA2}" type="presParOf" srcId="{41C386EA-3318-4326-BC44-FBC4511BAB03}" destId="{82593551-0432-4544-AF69-A0038D14D80B}" srcOrd="3" destOrd="0" presId="urn:microsoft.com/office/officeart/2018/2/layout/IconVerticalSolidList"/>
    <dgm:cxn modelId="{99C9283F-6543-46B9-B3A0-C3E1A1BA32C9}" type="presParOf" srcId="{CAFAA619-0ABA-49F2-A7E9-0E758A4F627B}" destId="{7C18205C-4683-4C8E-A405-3E9D81E1C5BA}" srcOrd="7" destOrd="0" presId="urn:microsoft.com/office/officeart/2018/2/layout/IconVerticalSolidList"/>
    <dgm:cxn modelId="{C76D7E7C-D4BA-4769-BAE3-FCFA77C4AC9F}" type="presParOf" srcId="{CAFAA619-0ABA-49F2-A7E9-0E758A4F627B}" destId="{C88CEB90-EC35-428D-A77B-79D087CC8FFA}" srcOrd="8" destOrd="0" presId="urn:microsoft.com/office/officeart/2018/2/layout/IconVerticalSolidList"/>
    <dgm:cxn modelId="{18903913-AEBA-48E8-B7E5-17582657AD9F}" type="presParOf" srcId="{C88CEB90-EC35-428D-A77B-79D087CC8FFA}" destId="{D48F1A41-5A2A-488C-A5B5-4D8D0E1AF2D4}" srcOrd="0" destOrd="0" presId="urn:microsoft.com/office/officeart/2018/2/layout/IconVerticalSolidList"/>
    <dgm:cxn modelId="{144ACC01-9B27-42AE-87A0-FE3BCB6F965E}" type="presParOf" srcId="{C88CEB90-EC35-428D-A77B-79D087CC8FFA}" destId="{B6AB09D7-8CEB-4130-B755-EFD59C4125A5}" srcOrd="1" destOrd="0" presId="urn:microsoft.com/office/officeart/2018/2/layout/IconVerticalSolidList"/>
    <dgm:cxn modelId="{EBB45F6E-7FCC-44F4-A545-9BFD3375A50E}" type="presParOf" srcId="{C88CEB90-EC35-428D-A77B-79D087CC8FFA}" destId="{D9F75E59-1806-4564-8EC9-3F63D69A8170}" srcOrd="2" destOrd="0" presId="urn:microsoft.com/office/officeart/2018/2/layout/IconVerticalSolidList"/>
    <dgm:cxn modelId="{878BDF35-E9EB-4F17-A1DC-91C01F38AAAB}" type="presParOf" srcId="{C88CEB90-EC35-428D-A77B-79D087CC8FFA}" destId="{4F09B038-6313-4A75-A5CB-09431A314F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396B8-4FD4-4C9D-8CC3-55EC2BD60C94}">
      <dsp:nvSpPr>
        <dsp:cNvPr id="0" name=""/>
        <dsp:cNvSpPr/>
      </dsp:nvSpPr>
      <dsp:spPr>
        <a:xfrm>
          <a:off x="0" y="0"/>
          <a:ext cx="6832212" cy="8495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7810C7-F02B-41D2-97DE-2DC3DC9951B3}">
      <dsp:nvSpPr>
        <dsp:cNvPr id="0" name=""/>
        <dsp:cNvSpPr/>
      </dsp:nvSpPr>
      <dsp:spPr>
        <a:xfrm>
          <a:off x="256973" y="195125"/>
          <a:ext cx="467225" cy="4672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7F8B07-6FD5-419D-AAA2-D83C9E1C16D5}">
      <dsp:nvSpPr>
        <dsp:cNvPr id="0" name=""/>
        <dsp:cNvSpPr/>
      </dsp:nvSpPr>
      <dsp:spPr>
        <a:xfrm>
          <a:off x="981173" y="3988"/>
          <a:ext cx="5851038" cy="84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05" tIns="89905" rIns="89905" bIns="89905" numCol="1" spcCol="1270" anchor="ctr" anchorCtr="0">
          <a:noAutofit/>
        </a:bodyPr>
        <a:lstStyle/>
        <a:p>
          <a:pPr marL="0" lvl="0" indent="0" algn="r" defTabSz="844550" rtl="1">
            <a:lnSpc>
              <a:spcPct val="100000"/>
            </a:lnSpc>
            <a:spcBef>
              <a:spcPct val="0"/>
            </a:spcBef>
            <a:spcAft>
              <a:spcPct val="35000"/>
            </a:spcAft>
            <a:buNone/>
          </a:pPr>
          <a:r>
            <a:rPr lang="he-IL" sz="1900" kern="1200" dirty="0"/>
            <a:t>לקשר בין מי שרוצה לשכור רכב ומי שרוצה להשכיר רכב לתקופות יחסית קצרות</a:t>
          </a:r>
          <a:endParaRPr lang="en-US" sz="1900" kern="1200" dirty="0"/>
        </a:p>
      </dsp:txBody>
      <dsp:txXfrm>
        <a:off x="981173" y="3988"/>
        <a:ext cx="5851038" cy="849500"/>
      </dsp:txXfrm>
    </dsp:sp>
    <dsp:sp modelId="{3EB7270B-317D-4911-9236-0B169EA392EE}">
      <dsp:nvSpPr>
        <dsp:cNvPr id="0" name=""/>
        <dsp:cNvSpPr/>
      </dsp:nvSpPr>
      <dsp:spPr>
        <a:xfrm>
          <a:off x="0" y="1065863"/>
          <a:ext cx="6832212" cy="8495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08AE8-0417-47C5-8D6F-97A7CDE86DF9}">
      <dsp:nvSpPr>
        <dsp:cNvPr id="0" name=""/>
        <dsp:cNvSpPr/>
      </dsp:nvSpPr>
      <dsp:spPr>
        <a:xfrm>
          <a:off x="260693" y="1257001"/>
          <a:ext cx="467225" cy="4672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E243F2-7EF3-4038-AF8A-316FEBC7266C}">
      <dsp:nvSpPr>
        <dsp:cNvPr id="0" name=""/>
        <dsp:cNvSpPr/>
      </dsp:nvSpPr>
      <dsp:spPr>
        <a:xfrm>
          <a:off x="981173" y="1065863"/>
          <a:ext cx="5851038" cy="84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05" tIns="89905" rIns="89905" bIns="89905" numCol="1" spcCol="1270" anchor="ctr" anchorCtr="0">
          <a:noAutofit/>
        </a:bodyPr>
        <a:lstStyle/>
        <a:p>
          <a:pPr marL="0" lvl="0" indent="0" algn="r" defTabSz="844550" rtl="1">
            <a:lnSpc>
              <a:spcPct val="100000"/>
            </a:lnSpc>
            <a:spcBef>
              <a:spcPct val="0"/>
            </a:spcBef>
            <a:spcAft>
              <a:spcPct val="35000"/>
            </a:spcAft>
            <a:buNone/>
          </a:pPr>
          <a:r>
            <a:rPr lang="he-IL" sz="1900" kern="1200" dirty="0"/>
            <a:t>ליצור ממשק נוח ואינטואיטיבי למשתמשים לפרסום/חיפוש רכב</a:t>
          </a:r>
          <a:endParaRPr lang="en-US" sz="1900" kern="1200" dirty="0"/>
        </a:p>
      </dsp:txBody>
      <dsp:txXfrm>
        <a:off x="981173" y="1065863"/>
        <a:ext cx="5851038" cy="849500"/>
      </dsp:txXfrm>
    </dsp:sp>
    <dsp:sp modelId="{D7CFA56F-D953-4031-8A2F-1D19EB9EC27F}">
      <dsp:nvSpPr>
        <dsp:cNvPr id="0" name=""/>
        <dsp:cNvSpPr/>
      </dsp:nvSpPr>
      <dsp:spPr>
        <a:xfrm>
          <a:off x="0" y="2127739"/>
          <a:ext cx="6832212" cy="8495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98EC72-2C5D-47A2-BE93-879BDC32CC31}">
      <dsp:nvSpPr>
        <dsp:cNvPr id="0" name=""/>
        <dsp:cNvSpPr/>
      </dsp:nvSpPr>
      <dsp:spPr>
        <a:xfrm>
          <a:off x="256973" y="2318877"/>
          <a:ext cx="467225" cy="4672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9CAB6B-08DF-4EB2-8580-6B752D125168}">
      <dsp:nvSpPr>
        <dsp:cNvPr id="0" name=""/>
        <dsp:cNvSpPr/>
      </dsp:nvSpPr>
      <dsp:spPr>
        <a:xfrm>
          <a:off x="981173" y="2127739"/>
          <a:ext cx="5851038" cy="84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05" tIns="89905" rIns="89905" bIns="89905" numCol="1" spcCol="1270" anchor="ctr" anchorCtr="0">
          <a:noAutofit/>
        </a:bodyPr>
        <a:lstStyle/>
        <a:p>
          <a:pPr marL="0" lvl="0" indent="0" algn="r" defTabSz="844550" rtl="1">
            <a:lnSpc>
              <a:spcPct val="100000"/>
            </a:lnSpc>
            <a:spcBef>
              <a:spcPct val="0"/>
            </a:spcBef>
            <a:spcAft>
              <a:spcPct val="35000"/>
            </a:spcAft>
            <a:buNone/>
          </a:pPr>
          <a:r>
            <a:rPr lang="he-IL" sz="1900" kern="1200" dirty="0"/>
            <a:t>ליצור תחרות בתחום של השכרת רכבים (ביטול חלקי של המונופול של החברות הגדולות)</a:t>
          </a:r>
          <a:endParaRPr lang="en-US" sz="1900" kern="1200" dirty="0"/>
        </a:p>
      </dsp:txBody>
      <dsp:txXfrm>
        <a:off x="981173" y="2127739"/>
        <a:ext cx="5851038" cy="849500"/>
      </dsp:txXfrm>
    </dsp:sp>
    <dsp:sp modelId="{FF7ACC17-BB2F-4F77-BD70-3049D1511FD3}">
      <dsp:nvSpPr>
        <dsp:cNvPr id="0" name=""/>
        <dsp:cNvSpPr/>
      </dsp:nvSpPr>
      <dsp:spPr>
        <a:xfrm>
          <a:off x="0" y="3189615"/>
          <a:ext cx="6832212" cy="8495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0D71D-F826-4B11-8FEB-571536CB5E0A}">
      <dsp:nvSpPr>
        <dsp:cNvPr id="0" name=""/>
        <dsp:cNvSpPr/>
      </dsp:nvSpPr>
      <dsp:spPr>
        <a:xfrm>
          <a:off x="282451" y="3350607"/>
          <a:ext cx="467225" cy="46722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593551-0432-4544-AF69-A0038D14D80B}">
      <dsp:nvSpPr>
        <dsp:cNvPr id="0" name=""/>
        <dsp:cNvSpPr/>
      </dsp:nvSpPr>
      <dsp:spPr>
        <a:xfrm>
          <a:off x="981173" y="3189615"/>
          <a:ext cx="5851038" cy="84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05" tIns="89905" rIns="89905" bIns="89905" numCol="1" spcCol="1270" anchor="ctr" anchorCtr="0">
          <a:noAutofit/>
        </a:bodyPr>
        <a:lstStyle/>
        <a:p>
          <a:pPr marL="0" lvl="0" indent="0" algn="r" defTabSz="844550" rtl="1">
            <a:lnSpc>
              <a:spcPct val="100000"/>
            </a:lnSpc>
            <a:spcBef>
              <a:spcPct val="0"/>
            </a:spcBef>
            <a:spcAft>
              <a:spcPct val="35000"/>
            </a:spcAft>
            <a:buNone/>
          </a:pPr>
          <a:r>
            <a:rPr lang="he-IL" sz="1900" kern="1200" dirty="0"/>
            <a:t>מערכת אמינה (בדיקה של כל פוסט ע"י המנהלים ופידבאק של המשתמשים ע"י משובים)</a:t>
          </a:r>
          <a:endParaRPr lang="en-US" sz="1900" kern="1200" dirty="0"/>
        </a:p>
      </dsp:txBody>
      <dsp:txXfrm>
        <a:off x="981173" y="3189615"/>
        <a:ext cx="5851038" cy="849500"/>
      </dsp:txXfrm>
    </dsp:sp>
    <dsp:sp modelId="{D48F1A41-5A2A-488C-A5B5-4D8D0E1AF2D4}">
      <dsp:nvSpPr>
        <dsp:cNvPr id="0" name=""/>
        <dsp:cNvSpPr/>
      </dsp:nvSpPr>
      <dsp:spPr>
        <a:xfrm>
          <a:off x="0" y="4251491"/>
          <a:ext cx="6832212" cy="8495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B09D7-8CEB-4130-B755-EFD59C4125A5}">
      <dsp:nvSpPr>
        <dsp:cNvPr id="0" name=""/>
        <dsp:cNvSpPr/>
      </dsp:nvSpPr>
      <dsp:spPr>
        <a:xfrm>
          <a:off x="260693" y="4354411"/>
          <a:ext cx="467225" cy="4672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09B038-6313-4A75-A5CB-09431A314FC9}">
      <dsp:nvSpPr>
        <dsp:cNvPr id="0" name=""/>
        <dsp:cNvSpPr/>
      </dsp:nvSpPr>
      <dsp:spPr>
        <a:xfrm>
          <a:off x="981173" y="4251491"/>
          <a:ext cx="5851038" cy="84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05" tIns="89905" rIns="89905" bIns="89905" numCol="1" spcCol="1270" anchor="ctr" anchorCtr="0">
          <a:noAutofit/>
        </a:bodyPr>
        <a:lstStyle/>
        <a:p>
          <a:pPr marL="0" lvl="0" indent="0" algn="r" defTabSz="844550" rtl="1">
            <a:lnSpc>
              <a:spcPct val="100000"/>
            </a:lnSpc>
            <a:spcBef>
              <a:spcPct val="0"/>
            </a:spcBef>
            <a:spcAft>
              <a:spcPct val="35000"/>
            </a:spcAft>
            <a:buNone/>
          </a:pPr>
          <a:r>
            <a:rPr lang="he-IL" sz="1900" kern="1200" dirty="0"/>
            <a:t>גמישות (בחירת תאריכים וטווח מחיר)</a:t>
          </a:r>
          <a:endParaRPr lang="en-US" sz="1900" kern="1200" dirty="0"/>
        </a:p>
      </dsp:txBody>
      <dsp:txXfrm>
        <a:off x="981173" y="4251491"/>
        <a:ext cx="5851038" cy="849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213A966-C565-4F15-ABBF-69CCADEA6208}" type="datetimeFigureOut">
              <a:rPr lang="he-IL" smtClean="0"/>
              <a:t>כ"ב/טבת/תשפ"א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9810E08-8F88-443A-A47A-F8864E438449}" type="slidenum">
              <a:rPr lang="he-IL" smtClean="0"/>
              <a:t>‹N°›</a:t>
            </a:fld>
            <a:endParaRPr lang="he-IL"/>
          </a:p>
        </p:txBody>
      </p:sp>
    </p:spTree>
    <p:extLst>
      <p:ext uri="{BB962C8B-B14F-4D97-AF65-F5344CB8AC3E}">
        <p14:creationId xmlns:p14="http://schemas.microsoft.com/office/powerpoint/2010/main" val="302948147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DC6002B9-CFE9-4290-A26F-C66208B21913}" type="datetime1">
              <a:rPr lang="en-US" smtClean="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64998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88435FB-046F-4A03-BC08-255D93BD0402}" type="datetime1">
              <a:rPr lang="en-US" smtClean="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656406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C089631-8D67-43D1-B8BC-08845A13577F}" type="datetime1">
              <a:rPr lang="en-US" smtClean="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67629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191EFD0E-D635-4D39-954A-14B3E1EF5252}" type="datetime1">
              <a:rPr lang="en-US" smtClean="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014464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0682F758-F2B6-43D5-9567-BAA8ED0AF14C}" type="datetime1">
              <a:rPr lang="en-US" smtClean="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7674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CED4A5E2-87D3-42FD-A136-9E60EB7D9E58}" type="datetime1">
              <a:rPr lang="en-US" smtClean="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909024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769DF3-C14A-47E9-AB94-B7358C87DAD0}" type="datetime1">
              <a:rPr lang="en-US" smtClean="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931559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DD8A6E7-B5B8-4C56-B0C0-5F10BA280E62}" type="datetime1">
              <a:rPr lang="en-US" smtClean="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0626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5B98AD63-E3E6-49C5-9EAD-2C70155F064B}" type="datetime1">
              <a:rPr lang="en-US" smtClean="0"/>
              <a:t>1/6/2021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206407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169996-A11D-4399-9B0F-0261021A8270}" type="datetime1">
              <a:rPr lang="en-US" smtClean="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2620647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C4350FC-41A1-497C-B18D-48176B13232B}" type="datetime1">
              <a:rPr lang="en-US" smtClean="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09630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AB9F024-F5B3-462C-9298-096D0DE1B31B}" type="datetime1">
              <a:rPr lang="en-US" smtClean="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263294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90F7B4C-F420-4F32-8929-CBD39D808549}" type="datetime1">
              <a:rPr lang="en-US" smtClean="0"/>
              <a:t>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58910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6070DD2-ECD4-474B-97CA-8E3040A46EB2}" type="datetime1">
              <a:rPr lang="en-US" smtClean="0"/>
              <a:t>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815396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84D6A3-B6AD-4B55-8C43-9A16C93C2598}" type="datetime1">
              <a:rPr lang="en-US" smtClean="0"/>
              <a:t>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2862187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0157346-A03F-4FEB-A198-9BCE90A9C07C}" type="datetime1">
              <a:rPr lang="en-US" smtClean="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2626237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7C5D730-8A2C-4FA8-940C-97AEA8354421}" type="datetime1">
              <a:rPr lang="en-US" smtClean="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2444209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ABBF65C-49FE-4FB9-A32C-39CDA5AC0F42}" type="datetime1">
              <a:rPr lang="en-US" smtClean="0"/>
              <a:t>1/6/2021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05647040"/>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BCA2A4-4D25-4189-BDE8-F39534F1A0D8}"/>
              </a:ext>
            </a:extLst>
          </p:cNvPr>
          <p:cNvSpPr>
            <a:spLocks noGrp="1"/>
          </p:cNvSpPr>
          <p:nvPr>
            <p:ph type="ctrTitle"/>
          </p:nvPr>
        </p:nvSpPr>
        <p:spPr>
          <a:xfrm>
            <a:off x="835569" y="782320"/>
            <a:ext cx="9172378" cy="2564336"/>
          </a:xfrm>
        </p:spPr>
        <p:txBody>
          <a:bodyPr/>
          <a:lstStyle/>
          <a:p>
            <a:pPr algn="r" rtl="1"/>
            <a:r>
              <a:rPr lang="he-IL" sz="6000" dirty="0">
                <a:latin typeface="+mn-lt"/>
              </a:rPr>
              <a:t>אפליקצית </a:t>
            </a:r>
            <a:r>
              <a:rPr lang="en-US" sz="6000" dirty="0">
                <a:latin typeface="+mn-lt"/>
              </a:rPr>
              <a:t>Rentit!</a:t>
            </a:r>
            <a:br>
              <a:rPr lang="en-US" dirty="0"/>
            </a:br>
            <a:r>
              <a:rPr lang="he-IL" sz="2800" dirty="0"/>
              <a:t>השכרת רכבים אישיים </a:t>
            </a:r>
            <a:endParaRPr lang="en-IL" sz="2800" dirty="0"/>
          </a:p>
        </p:txBody>
      </p:sp>
      <p:sp>
        <p:nvSpPr>
          <p:cNvPr id="3" name="Sous-titre 2">
            <a:extLst>
              <a:ext uri="{FF2B5EF4-FFF2-40B4-BE49-F238E27FC236}">
                <a16:creationId xmlns:a16="http://schemas.microsoft.com/office/drawing/2014/main" id="{BEC94058-B3C4-4C4B-9F6B-FFD68B0747EC}"/>
              </a:ext>
            </a:extLst>
          </p:cNvPr>
          <p:cNvSpPr>
            <a:spLocks noGrp="1"/>
          </p:cNvSpPr>
          <p:nvPr>
            <p:ph type="subTitle" idx="1"/>
          </p:nvPr>
        </p:nvSpPr>
        <p:spPr>
          <a:xfrm>
            <a:off x="-3762756" y="3783744"/>
            <a:ext cx="7891272" cy="1069848"/>
          </a:xfrm>
        </p:spPr>
        <p:txBody>
          <a:bodyPr>
            <a:noAutofit/>
          </a:bodyPr>
          <a:lstStyle/>
          <a:p>
            <a:pPr algn="r" rtl="1"/>
            <a:r>
              <a:rPr lang="he-IL" sz="2400" u="sng" dirty="0"/>
              <a:t>הצגה על ידי :</a:t>
            </a:r>
          </a:p>
          <a:p>
            <a:pPr algn="r" rtl="1"/>
            <a:r>
              <a:rPr lang="he-IL" sz="2400" dirty="0"/>
              <a:t>יואב מאירמן</a:t>
            </a:r>
          </a:p>
          <a:p>
            <a:pPr algn="r" rtl="1"/>
            <a:r>
              <a:rPr lang="he-IL" sz="2400" dirty="0"/>
              <a:t>אלישיב אלימלך</a:t>
            </a:r>
          </a:p>
          <a:p>
            <a:pPr algn="r" rtl="1"/>
            <a:r>
              <a:rPr lang="he-IL" sz="2400" dirty="0"/>
              <a:t>ג</a:t>
            </a:r>
            <a:r>
              <a:rPr lang="en-US" sz="2400" dirty="0"/>
              <a:t>'</a:t>
            </a:r>
            <a:r>
              <a:rPr lang="he-IL" sz="2400" dirty="0"/>
              <a:t>ורדן טנג</a:t>
            </a:r>
            <a:r>
              <a:rPr lang="en-US" sz="2400" dirty="0"/>
              <a:t>'</a:t>
            </a:r>
            <a:r>
              <a:rPr lang="he-IL" sz="2400" dirty="0"/>
              <a:t>י </a:t>
            </a:r>
            <a:endParaRPr lang="en-IL" sz="2400" dirty="0"/>
          </a:p>
        </p:txBody>
      </p:sp>
    </p:spTree>
    <p:extLst>
      <p:ext uri="{BB962C8B-B14F-4D97-AF65-F5344CB8AC3E}">
        <p14:creationId xmlns:p14="http://schemas.microsoft.com/office/powerpoint/2010/main" val="372187247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אליפסה 1"/>
          <p:cNvSpPr/>
          <p:nvPr/>
        </p:nvSpPr>
        <p:spPr>
          <a:xfrm>
            <a:off x="1859267" y="5544095"/>
            <a:ext cx="383178" cy="4027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cxnSp>
        <p:nvCxnSpPr>
          <p:cNvPr id="4" name="מחבר חץ ישר 3"/>
          <p:cNvCxnSpPr/>
          <p:nvPr/>
        </p:nvCxnSpPr>
        <p:spPr>
          <a:xfrm flipH="1" flipV="1">
            <a:off x="2050856" y="4837611"/>
            <a:ext cx="1" cy="496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מלבן מעוגל 4"/>
          <p:cNvSpPr/>
          <p:nvPr/>
        </p:nvSpPr>
        <p:spPr>
          <a:xfrm>
            <a:off x="1480448" y="4158342"/>
            <a:ext cx="1140823" cy="49638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7" name="מחבר חץ ישר 6"/>
          <p:cNvCxnSpPr/>
          <p:nvPr/>
        </p:nvCxnSpPr>
        <p:spPr>
          <a:xfrm flipH="1" flipV="1">
            <a:off x="2050857" y="3461655"/>
            <a:ext cx="1" cy="496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יהלום 7"/>
          <p:cNvSpPr/>
          <p:nvPr/>
        </p:nvSpPr>
        <p:spPr>
          <a:xfrm>
            <a:off x="1680744" y="2499358"/>
            <a:ext cx="740229" cy="687977"/>
          </a:xfrm>
          <a:prstGeom prst="diamon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 name="מחבר חץ ישר 8"/>
          <p:cNvCxnSpPr/>
          <p:nvPr/>
        </p:nvCxnSpPr>
        <p:spPr>
          <a:xfrm flipH="1" flipV="1">
            <a:off x="2055205" y="1728649"/>
            <a:ext cx="1" cy="496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מלבן מעוגל 9"/>
          <p:cNvSpPr/>
          <p:nvPr/>
        </p:nvSpPr>
        <p:spPr>
          <a:xfrm>
            <a:off x="1480448" y="957940"/>
            <a:ext cx="1140823" cy="49638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יהלום 11"/>
          <p:cNvSpPr/>
          <p:nvPr/>
        </p:nvSpPr>
        <p:spPr>
          <a:xfrm>
            <a:off x="4158328" y="862145"/>
            <a:ext cx="740229" cy="687977"/>
          </a:xfrm>
          <a:prstGeom prst="diamon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4" name="מחבר חץ ישר 13"/>
          <p:cNvCxnSpPr/>
          <p:nvPr/>
        </p:nvCxnSpPr>
        <p:spPr>
          <a:xfrm>
            <a:off x="2891246" y="1206134"/>
            <a:ext cx="923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מחבר חץ ישר 17"/>
          <p:cNvCxnSpPr/>
          <p:nvPr/>
        </p:nvCxnSpPr>
        <p:spPr>
          <a:xfrm>
            <a:off x="2621271" y="2843346"/>
            <a:ext cx="923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מלבן מעוגל 18"/>
          <p:cNvSpPr/>
          <p:nvPr/>
        </p:nvSpPr>
        <p:spPr>
          <a:xfrm>
            <a:off x="3814354" y="2595151"/>
            <a:ext cx="1140823" cy="49638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מלבן מעוגל 19"/>
          <p:cNvSpPr/>
          <p:nvPr/>
        </p:nvSpPr>
        <p:spPr>
          <a:xfrm>
            <a:off x="6352895" y="957940"/>
            <a:ext cx="1140823" cy="49638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4" name="מחבר חץ ישר 23"/>
          <p:cNvCxnSpPr/>
          <p:nvPr/>
        </p:nvCxnSpPr>
        <p:spPr>
          <a:xfrm>
            <a:off x="5124994" y="1206133"/>
            <a:ext cx="923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מחבר חץ ישר 24"/>
          <p:cNvCxnSpPr/>
          <p:nvPr/>
        </p:nvCxnSpPr>
        <p:spPr>
          <a:xfrm>
            <a:off x="5277394" y="2843345"/>
            <a:ext cx="923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יהלום 25"/>
          <p:cNvSpPr/>
          <p:nvPr/>
        </p:nvSpPr>
        <p:spPr>
          <a:xfrm>
            <a:off x="6522719" y="2499358"/>
            <a:ext cx="740229" cy="687977"/>
          </a:xfrm>
          <a:prstGeom prst="diamon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7" name="מחבר חץ ישר 26"/>
          <p:cNvCxnSpPr/>
          <p:nvPr/>
        </p:nvCxnSpPr>
        <p:spPr>
          <a:xfrm flipH="1" flipV="1">
            <a:off x="6923305" y="1728649"/>
            <a:ext cx="1" cy="496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מחבר חץ ישר 27"/>
          <p:cNvCxnSpPr/>
          <p:nvPr/>
        </p:nvCxnSpPr>
        <p:spPr>
          <a:xfrm>
            <a:off x="7768045" y="1206133"/>
            <a:ext cx="923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מלבן מעוגל 28"/>
          <p:cNvSpPr/>
          <p:nvPr/>
        </p:nvSpPr>
        <p:spPr>
          <a:xfrm>
            <a:off x="9091741" y="957938"/>
            <a:ext cx="1140823" cy="49638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מלבן מעוגל 29"/>
          <p:cNvSpPr/>
          <p:nvPr/>
        </p:nvSpPr>
        <p:spPr>
          <a:xfrm>
            <a:off x="9091740" y="1976843"/>
            <a:ext cx="1140823" cy="49638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2" name="מחבר חץ ישר 31"/>
          <p:cNvCxnSpPr/>
          <p:nvPr/>
        </p:nvCxnSpPr>
        <p:spPr>
          <a:xfrm>
            <a:off x="9662152" y="1550122"/>
            <a:ext cx="0" cy="322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מחבר ישר 35"/>
          <p:cNvCxnSpPr/>
          <p:nvPr/>
        </p:nvCxnSpPr>
        <p:spPr>
          <a:xfrm flipV="1">
            <a:off x="4528442" y="470263"/>
            <a:ext cx="0" cy="252548"/>
          </a:xfrm>
          <a:prstGeom prst="line">
            <a:avLst/>
          </a:prstGeom>
        </p:spPr>
        <p:style>
          <a:lnRef idx="1">
            <a:schemeClr val="dk1"/>
          </a:lnRef>
          <a:fillRef idx="0">
            <a:schemeClr val="dk1"/>
          </a:fillRef>
          <a:effectRef idx="0">
            <a:schemeClr val="dk1"/>
          </a:effectRef>
          <a:fontRef idx="minor">
            <a:schemeClr val="tx1"/>
          </a:fontRef>
        </p:style>
      </p:cxnSp>
      <p:cxnSp>
        <p:nvCxnSpPr>
          <p:cNvPr id="38" name="מחבר ישר 37"/>
          <p:cNvCxnSpPr/>
          <p:nvPr/>
        </p:nvCxnSpPr>
        <p:spPr>
          <a:xfrm flipH="1">
            <a:off x="2151017" y="457200"/>
            <a:ext cx="2377425" cy="13063"/>
          </a:xfrm>
          <a:prstGeom prst="line">
            <a:avLst/>
          </a:prstGeom>
        </p:spPr>
        <p:style>
          <a:lnRef idx="1">
            <a:schemeClr val="dk1"/>
          </a:lnRef>
          <a:fillRef idx="0">
            <a:schemeClr val="dk1"/>
          </a:fillRef>
          <a:effectRef idx="0">
            <a:schemeClr val="dk1"/>
          </a:effectRef>
          <a:fontRef idx="minor">
            <a:schemeClr val="tx1"/>
          </a:fontRef>
        </p:style>
      </p:cxnSp>
      <p:cxnSp>
        <p:nvCxnSpPr>
          <p:cNvPr id="44" name="מחבר חץ ישר 43"/>
          <p:cNvCxnSpPr/>
          <p:nvPr/>
        </p:nvCxnSpPr>
        <p:spPr>
          <a:xfrm flipH="1">
            <a:off x="2142309" y="465905"/>
            <a:ext cx="8708" cy="320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מחבר ישר 47"/>
          <p:cNvCxnSpPr/>
          <p:nvPr/>
        </p:nvCxnSpPr>
        <p:spPr>
          <a:xfrm>
            <a:off x="6892833" y="3335383"/>
            <a:ext cx="0" cy="287383"/>
          </a:xfrm>
          <a:prstGeom prst="line">
            <a:avLst/>
          </a:prstGeom>
        </p:spPr>
        <p:style>
          <a:lnRef idx="1">
            <a:schemeClr val="dk1"/>
          </a:lnRef>
          <a:fillRef idx="0">
            <a:schemeClr val="dk1"/>
          </a:fillRef>
          <a:effectRef idx="0">
            <a:schemeClr val="dk1"/>
          </a:effectRef>
          <a:fontRef idx="minor">
            <a:schemeClr val="tx1"/>
          </a:fontRef>
        </p:style>
      </p:cxnSp>
      <p:cxnSp>
        <p:nvCxnSpPr>
          <p:cNvPr id="51" name="מחבר ישר 50"/>
          <p:cNvCxnSpPr/>
          <p:nvPr/>
        </p:nvCxnSpPr>
        <p:spPr>
          <a:xfrm flipH="1">
            <a:off x="4384765" y="3622766"/>
            <a:ext cx="2508068" cy="0"/>
          </a:xfrm>
          <a:prstGeom prst="line">
            <a:avLst/>
          </a:prstGeom>
        </p:spPr>
        <p:style>
          <a:lnRef idx="1">
            <a:schemeClr val="dk1"/>
          </a:lnRef>
          <a:fillRef idx="0">
            <a:schemeClr val="dk1"/>
          </a:fillRef>
          <a:effectRef idx="0">
            <a:schemeClr val="dk1"/>
          </a:effectRef>
          <a:fontRef idx="minor">
            <a:schemeClr val="tx1"/>
          </a:fontRef>
        </p:style>
      </p:cxnSp>
      <p:cxnSp>
        <p:nvCxnSpPr>
          <p:cNvPr id="53" name="מחבר חץ ישר 52"/>
          <p:cNvCxnSpPr/>
          <p:nvPr/>
        </p:nvCxnSpPr>
        <p:spPr>
          <a:xfrm flipV="1">
            <a:off x="4384765" y="3265714"/>
            <a:ext cx="0" cy="357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מחבר חץ ישר 53"/>
          <p:cNvCxnSpPr/>
          <p:nvPr/>
        </p:nvCxnSpPr>
        <p:spPr>
          <a:xfrm>
            <a:off x="9662151" y="2595151"/>
            <a:ext cx="0" cy="322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יהלום 54"/>
          <p:cNvSpPr/>
          <p:nvPr/>
        </p:nvSpPr>
        <p:spPr>
          <a:xfrm>
            <a:off x="9292036" y="3047999"/>
            <a:ext cx="740229" cy="687977"/>
          </a:xfrm>
          <a:prstGeom prst="diamon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6" name="מחבר חץ ישר 55"/>
          <p:cNvCxnSpPr/>
          <p:nvPr/>
        </p:nvCxnSpPr>
        <p:spPr>
          <a:xfrm>
            <a:off x="9662150" y="3836121"/>
            <a:ext cx="0" cy="322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מלבן מעוגל 56"/>
          <p:cNvSpPr/>
          <p:nvPr/>
        </p:nvSpPr>
        <p:spPr>
          <a:xfrm>
            <a:off x="9091740" y="4310744"/>
            <a:ext cx="1140823" cy="49638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1" name="מחבר חץ ישר 60"/>
          <p:cNvCxnSpPr/>
          <p:nvPr/>
        </p:nvCxnSpPr>
        <p:spPr>
          <a:xfrm flipH="1">
            <a:off x="8229599" y="4558938"/>
            <a:ext cx="6966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יהלום 61"/>
          <p:cNvSpPr/>
          <p:nvPr/>
        </p:nvSpPr>
        <p:spPr>
          <a:xfrm>
            <a:off x="7323916" y="4214949"/>
            <a:ext cx="740229" cy="687977"/>
          </a:xfrm>
          <a:prstGeom prst="diamon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3" name="מחבר חץ ישר 62"/>
          <p:cNvCxnSpPr/>
          <p:nvPr/>
        </p:nvCxnSpPr>
        <p:spPr>
          <a:xfrm>
            <a:off x="7724492" y="5085805"/>
            <a:ext cx="0" cy="322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אליפסה 77"/>
          <p:cNvSpPr/>
          <p:nvPr/>
        </p:nvSpPr>
        <p:spPr>
          <a:xfrm>
            <a:off x="7480662" y="5612676"/>
            <a:ext cx="574766" cy="52251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79" name="אליפסה 78"/>
          <p:cNvSpPr/>
          <p:nvPr/>
        </p:nvSpPr>
        <p:spPr>
          <a:xfrm>
            <a:off x="7628714" y="5745481"/>
            <a:ext cx="278662" cy="2569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cxnSp>
        <p:nvCxnSpPr>
          <p:cNvPr id="81" name="מחבר ישר 80"/>
          <p:cNvCxnSpPr/>
          <p:nvPr/>
        </p:nvCxnSpPr>
        <p:spPr>
          <a:xfrm flipV="1">
            <a:off x="7694030" y="1976843"/>
            <a:ext cx="0" cy="1981201"/>
          </a:xfrm>
          <a:prstGeom prst="line">
            <a:avLst/>
          </a:prstGeom>
        </p:spPr>
        <p:style>
          <a:lnRef idx="1">
            <a:schemeClr val="dk1"/>
          </a:lnRef>
          <a:fillRef idx="0">
            <a:schemeClr val="dk1"/>
          </a:fillRef>
          <a:effectRef idx="0">
            <a:schemeClr val="dk1"/>
          </a:effectRef>
          <a:fontRef idx="minor">
            <a:schemeClr val="tx1"/>
          </a:fontRef>
        </p:style>
      </p:cxnSp>
      <p:cxnSp>
        <p:nvCxnSpPr>
          <p:cNvPr id="83" name="מחבר חץ ישר 82"/>
          <p:cNvCxnSpPr/>
          <p:nvPr/>
        </p:nvCxnSpPr>
        <p:spPr>
          <a:xfrm flipV="1">
            <a:off x="7694030" y="1550122"/>
            <a:ext cx="1110336" cy="426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6522719" y="975299"/>
            <a:ext cx="1066821" cy="461665"/>
          </a:xfrm>
          <a:prstGeom prst="rect">
            <a:avLst/>
          </a:prstGeom>
          <a:noFill/>
        </p:spPr>
        <p:txBody>
          <a:bodyPr wrap="square" rtlCol="1">
            <a:spAutoFit/>
          </a:bodyPr>
          <a:lstStyle/>
          <a:p>
            <a:r>
              <a:rPr lang="he-IL" sz="1200" dirty="0"/>
              <a:t>כניסה לאזור   האישי</a:t>
            </a:r>
          </a:p>
        </p:txBody>
      </p:sp>
      <p:sp>
        <p:nvSpPr>
          <p:cNvPr id="85" name="TextBox 84"/>
          <p:cNvSpPr txBox="1"/>
          <p:nvPr/>
        </p:nvSpPr>
        <p:spPr>
          <a:xfrm>
            <a:off x="1563148" y="980453"/>
            <a:ext cx="1053771" cy="461665"/>
          </a:xfrm>
          <a:prstGeom prst="rect">
            <a:avLst/>
          </a:prstGeom>
          <a:noFill/>
        </p:spPr>
        <p:txBody>
          <a:bodyPr wrap="square" rtlCol="1">
            <a:spAutoFit/>
          </a:bodyPr>
          <a:lstStyle/>
          <a:p>
            <a:r>
              <a:rPr lang="he-IL" sz="1200" dirty="0"/>
              <a:t>המשתמש           מתחבר</a:t>
            </a:r>
          </a:p>
        </p:txBody>
      </p:sp>
      <p:sp>
        <p:nvSpPr>
          <p:cNvPr id="86" name="TextBox 85"/>
          <p:cNvSpPr txBox="1"/>
          <p:nvPr/>
        </p:nvSpPr>
        <p:spPr>
          <a:xfrm>
            <a:off x="4016817" y="2718748"/>
            <a:ext cx="1066821" cy="276999"/>
          </a:xfrm>
          <a:prstGeom prst="rect">
            <a:avLst/>
          </a:prstGeom>
          <a:noFill/>
        </p:spPr>
        <p:txBody>
          <a:bodyPr wrap="square" rtlCol="1">
            <a:spAutoFit/>
          </a:bodyPr>
          <a:lstStyle/>
          <a:p>
            <a:r>
              <a:rPr lang="he-IL" sz="1200" dirty="0"/>
              <a:t>   הרשמה</a:t>
            </a:r>
          </a:p>
        </p:txBody>
      </p:sp>
      <p:sp>
        <p:nvSpPr>
          <p:cNvPr id="87" name="TextBox 86"/>
          <p:cNvSpPr txBox="1"/>
          <p:nvPr/>
        </p:nvSpPr>
        <p:spPr>
          <a:xfrm>
            <a:off x="1563148" y="4192144"/>
            <a:ext cx="1066821" cy="461665"/>
          </a:xfrm>
          <a:prstGeom prst="rect">
            <a:avLst/>
          </a:prstGeom>
          <a:noFill/>
        </p:spPr>
        <p:txBody>
          <a:bodyPr wrap="square" rtlCol="1">
            <a:spAutoFit/>
          </a:bodyPr>
          <a:lstStyle/>
          <a:p>
            <a:r>
              <a:rPr lang="he-IL" sz="1200" dirty="0"/>
              <a:t>   כניסה לאפליקציה</a:t>
            </a:r>
          </a:p>
        </p:txBody>
      </p:sp>
      <p:sp>
        <p:nvSpPr>
          <p:cNvPr id="88" name="TextBox 87"/>
          <p:cNvSpPr txBox="1"/>
          <p:nvPr/>
        </p:nvSpPr>
        <p:spPr>
          <a:xfrm>
            <a:off x="9126533" y="972538"/>
            <a:ext cx="1066821" cy="461665"/>
          </a:xfrm>
          <a:prstGeom prst="rect">
            <a:avLst/>
          </a:prstGeom>
          <a:noFill/>
        </p:spPr>
        <p:txBody>
          <a:bodyPr wrap="square" rtlCol="1">
            <a:spAutoFit/>
          </a:bodyPr>
          <a:lstStyle/>
          <a:p>
            <a:r>
              <a:rPr lang="he-IL" sz="1200" dirty="0"/>
              <a:t>לחיצה על פרסום חדש</a:t>
            </a:r>
          </a:p>
        </p:txBody>
      </p:sp>
      <p:sp>
        <p:nvSpPr>
          <p:cNvPr id="89" name="TextBox 88"/>
          <p:cNvSpPr txBox="1"/>
          <p:nvPr/>
        </p:nvSpPr>
        <p:spPr>
          <a:xfrm>
            <a:off x="9161507" y="2002970"/>
            <a:ext cx="1066821" cy="461665"/>
          </a:xfrm>
          <a:prstGeom prst="rect">
            <a:avLst/>
          </a:prstGeom>
          <a:noFill/>
        </p:spPr>
        <p:txBody>
          <a:bodyPr wrap="square" rtlCol="1">
            <a:spAutoFit/>
          </a:bodyPr>
          <a:lstStyle/>
          <a:p>
            <a:r>
              <a:rPr lang="he-IL" sz="1200" dirty="0"/>
              <a:t>מילוי ושליחה למערכת</a:t>
            </a:r>
          </a:p>
        </p:txBody>
      </p:sp>
      <p:sp>
        <p:nvSpPr>
          <p:cNvPr id="90" name="TextBox 89"/>
          <p:cNvSpPr txBox="1"/>
          <p:nvPr/>
        </p:nvSpPr>
        <p:spPr>
          <a:xfrm>
            <a:off x="9248494" y="4323748"/>
            <a:ext cx="1008049" cy="470376"/>
          </a:xfrm>
          <a:prstGeom prst="rect">
            <a:avLst/>
          </a:prstGeom>
          <a:noFill/>
        </p:spPr>
        <p:txBody>
          <a:bodyPr wrap="square" rtlCol="1">
            <a:spAutoFit/>
          </a:bodyPr>
          <a:lstStyle/>
          <a:p>
            <a:r>
              <a:rPr lang="he-IL" sz="1200" dirty="0"/>
              <a:t>אישור המערכת</a:t>
            </a:r>
          </a:p>
        </p:txBody>
      </p:sp>
      <p:cxnSp>
        <p:nvCxnSpPr>
          <p:cNvPr id="95" name="מחבר ישר 94"/>
          <p:cNvCxnSpPr/>
          <p:nvPr/>
        </p:nvCxnSpPr>
        <p:spPr>
          <a:xfrm>
            <a:off x="10099789" y="3391987"/>
            <a:ext cx="437582" cy="0"/>
          </a:xfrm>
          <a:prstGeom prst="line">
            <a:avLst/>
          </a:prstGeom>
        </p:spPr>
        <p:style>
          <a:lnRef idx="1">
            <a:schemeClr val="dk1"/>
          </a:lnRef>
          <a:fillRef idx="0">
            <a:schemeClr val="dk1"/>
          </a:fillRef>
          <a:effectRef idx="0">
            <a:schemeClr val="dk1"/>
          </a:effectRef>
          <a:fontRef idx="minor">
            <a:schemeClr val="tx1"/>
          </a:fontRef>
        </p:style>
      </p:cxnSp>
      <p:cxnSp>
        <p:nvCxnSpPr>
          <p:cNvPr id="97" name="מחבר ישר 96"/>
          <p:cNvCxnSpPr/>
          <p:nvPr/>
        </p:nvCxnSpPr>
        <p:spPr>
          <a:xfrm flipH="1" flipV="1">
            <a:off x="10528663" y="2225037"/>
            <a:ext cx="17417" cy="1166950"/>
          </a:xfrm>
          <a:prstGeom prst="line">
            <a:avLst/>
          </a:prstGeom>
        </p:spPr>
        <p:style>
          <a:lnRef idx="1">
            <a:schemeClr val="dk1"/>
          </a:lnRef>
          <a:fillRef idx="0">
            <a:schemeClr val="dk1"/>
          </a:fillRef>
          <a:effectRef idx="0">
            <a:schemeClr val="dk1"/>
          </a:effectRef>
          <a:fontRef idx="minor">
            <a:schemeClr val="tx1"/>
          </a:fontRef>
        </p:style>
      </p:cxnSp>
      <p:cxnSp>
        <p:nvCxnSpPr>
          <p:cNvPr id="99" name="מחבר חץ ישר 98"/>
          <p:cNvCxnSpPr/>
          <p:nvPr/>
        </p:nvCxnSpPr>
        <p:spPr>
          <a:xfrm flipH="1">
            <a:off x="10302231" y="2225037"/>
            <a:ext cx="2264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2" name="TextBox 101"/>
          <p:cNvSpPr txBox="1"/>
          <p:nvPr/>
        </p:nvSpPr>
        <p:spPr>
          <a:xfrm>
            <a:off x="5910952" y="2149115"/>
            <a:ext cx="818597" cy="646331"/>
          </a:xfrm>
          <a:prstGeom prst="rect">
            <a:avLst/>
          </a:prstGeom>
          <a:noFill/>
        </p:spPr>
        <p:txBody>
          <a:bodyPr wrap="square" rtlCol="1">
            <a:spAutoFit/>
          </a:bodyPr>
          <a:lstStyle/>
          <a:p>
            <a:r>
              <a:rPr lang="he-IL" sz="1200" dirty="0"/>
              <a:t>האם ההרשמה הצליחה?</a:t>
            </a:r>
          </a:p>
        </p:txBody>
      </p:sp>
      <p:sp>
        <p:nvSpPr>
          <p:cNvPr id="103" name="TextBox 102"/>
          <p:cNvSpPr txBox="1"/>
          <p:nvPr/>
        </p:nvSpPr>
        <p:spPr>
          <a:xfrm>
            <a:off x="1136464" y="1751678"/>
            <a:ext cx="818597" cy="276999"/>
          </a:xfrm>
          <a:prstGeom prst="rect">
            <a:avLst/>
          </a:prstGeom>
          <a:noFill/>
        </p:spPr>
        <p:txBody>
          <a:bodyPr wrap="square" rtlCol="1">
            <a:spAutoFit/>
          </a:bodyPr>
          <a:lstStyle/>
          <a:p>
            <a:r>
              <a:rPr lang="he-IL" sz="1200" dirty="0"/>
              <a:t>כן</a:t>
            </a:r>
          </a:p>
        </p:txBody>
      </p:sp>
      <p:sp>
        <p:nvSpPr>
          <p:cNvPr id="104" name="TextBox 103"/>
          <p:cNvSpPr txBox="1"/>
          <p:nvPr/>
        </p:nvSpPr>
        <p:spPr>
          <a:xfrm>
            <a:off x="2416645" y="2414869"/>
            <a:ext cx="818597" cy="276999"/>
          </a:xfrm>
          <a:prstGeom prst="rect">
            <a:avLst/>
          </a:prstGeom>
          <a:noFill/>
        </p:spPr>
        <p:txBody>
          <a:bodyPr wrap="square" rtlCol="1">
            <a:spAutoFit/>
          </a:bodyPr>
          <a:lstStyle/>
          <a:p>
            <a:r>
              <a:rPr lang="he-IL" sz="1200" dirty="0"/>
              <a:t>לא</a:t>
            </a:r>
          </a:p>
        </p:txBody>
      </p:sp>
      <p:sp>
        <p:nvSpPr>
          <p:cNvPr id="105" name="TextBox 104"/>
          <p:cNvSpPr txBox="1"/>
          <p:nvPr/>
        </p:nvSpPr>
        <p:spPr>
          <a:xfrm>
            <a:off x="2488472" y="489605"/>
            <a:ext cx="1345453" cy="276999"/>
          </a:xfrm>
          <a:prstGeom prst="rect">
            <a:avLst/>
          </a:prstGeom>
          <a:noFill/>
        </p:spPr>
        <p:txBody>
          <a:bodyPr wrap="square" rtlCol="1">
            <a:spAutoFit/>
          </a:bodyPr>
          <a:lstStyle/>
          <a:p>
            <a:r>
              <a:rPr lang="he-IL" sz="1200" dirty="0"/>
              <a:t>פרטים שגויים</a:t>
            </a:r>
          </a:p>
        </p:txBody>
      </p:sp>
      <p:sp>
        <p:nvSpPr>
          <p:cNvPr id="106" name="TextBox 105"/>
          <p:cNvSpPr txBox="1"/>
          <p:nvPr/>
        </p:nvSpPr>
        <p:spPr>
          <a:xfrm>
            <a:off x="822953" y="2612512"/>
            <a:ext cx="818597" cy="461665"/>
          </a:xfrm>
          <a:prstGeom prst="rect">
            <a:avLst/>
          </a:prstGeom>
          <a:noFill/>
        </p:spPr>
        <p:txBody>
          <a:bodyPr wrap="square" rtlCol="1">
            <a:spAutoFit/>
          </a:bodyPr>
          <a:lstStyle/>
          <a:p>
            <a:r>
              <a:rPr lang="he-IL" sz="1200" dirty="0"/>
              <a:t>האם קיים משתמש?</a:t>
            </a:r>
          </a:p>
        </p:txBody>
      </p:sp>
      <p:sp>
        <p:nvSpPr>
          <p:cNvPr id="107" name="TextBox 106"/>
          <p:cNvSpPr txBox="1"/>
          <p:nvPr/>
        </p:nvSpPr>
        <p:spPr>
          <a:xfrm>
            <a:off x="3838288" y="1515292"/>
            <a:ext cx="1193066" cy="461665"/>
          </a:xfrm>
          <a:prstGeom prst="rect">
            <a:avLst/>
          </a:prstGeom>
          <a:noFill/>
        </p:spPr>
        <p:txBody>
          <a:bodyPr wrap="square" rtlCol="1">
            <a:spAutoFit/>
          </a:bodyPr>
          <a:lstStyle/>
          <a:p>
            <a:r>
              <a:rPr lang="he-IL" sz="1200" dirty="0"/>
              <a:t>האם הפרטים נכונים?</a:t>
            </a:r>
          </a:p>
        </p:txBody>
      </p:sp>
      <p:sp>
        <p:nvSpPr>
          <p:cNvPr id="108" name="TextBox 107"/>
          <p:cNvSpPr txBox="1"/>
          <p:nvPr/>
        </p:nvSpPr>
        <p:spPr>
          <a:xfrm>
            <a:off x="6875433" y="5057001"/>
            <a:ext cx="818597" cy="276999"/>
          </a:xfrm>
          <a:prstGeom prst="rect">
            <a:avLst/>
          </a:prstGeom>
          <a:noFill/>
        </p:spPr>
        <p:txBody>
          <a:bodyPr wrap="square" rtlCol="1">
            <a:spAutoFit/>
          </a:bodyPr>
          <a:lstStyle/>
          <a:p>
            <a:r>
              <a:rPr lang="he-IL" sz="1200" dirty="0"/>
              <a:t>כן</a:t>
            </a:r>
          </a:p>
        </p:txBody>
      </p:sp>
      <p:sp>
        <p:nvSpPr>
          <p:cNvPr id="58" name="TextBox 57"/>
          <p:cNvSpPr txBox="1"/>
          <p:nvPr/>
        </p:nvSpPr>
        <p:spPr>
          <a:xfrm>
            <a:off x="4702649" y="3323155"/>
            <a:ext cx="1345453" cy="276999"/>
          </a:xfrm>
          <a:prstGeom prst="rect">
            <a:avLst/>
          </a:prstGeom>
          <a:noFill/>
        </p:spPr>
        <p:txBody>
          <a:bodyPr wrap="square" rtlCol="1">
            <a:spAutoFit/>
          </a:bodyPr>
          <a:lstStyle/>
          <a:p>
            <a:r>
              <a:rPr lang="he-IL" sz="1200" dirty="0"/>
              <a:t>נסה שנית</a:t>
            </a:r>
          </a:p>
        </p:txBody>
      </p:sp>
      <p:sp>
        <p:nvSpPr>
          <p:cNvPr id="59" name="TextBox 58"/>
          <p:cNvSpPr txBox="1"/>
          <p:nvPr/>
        </p:nvSpPr>
        <p:spPr>
          <a:xfrm>
            <a:off x="6080773" y="1808699"/>
            <a:ext cx="818597" cy="276999"/>
          </a:xfrm>
          <a:prstGeom prst="rect">
            <a:avLst/>
          </a:prstGeom>
          <a:noFill/>
        </p:spPr>
        <p:txBody>
          <a:bodyPr wrap="square" rtlCol="1">
            <a:spAutoFit/>
          </a:bodyPr>
          <a:lstStyle/>
          <a:p>
            <a:r>
              <a:rPr lang="he-IL" sz="1200" dirty="0"/>
              <a:t>כן</a:t>
            </a:r>
          </a:p>
        </p:txBody>
      </p:sp>
      <p:sp>
        <p:nvSpPr>
          <p:cNvPr id="60" name="TextBox 59"/>
          <p:cNvSpPr txBox="1"/>
          <p:nvPr/>
        </p:nvSpPr>
        <p:spPr>
          <a:xfrm>
            <a:off x="8477791" y="2921726"/>
            <a:ext cx="818597" cy="830997"/>
          </a:xfrm>
          <a:prstGeom prst="rect">
            <a:avLst/>
          </a:prstGeom>
          <a:noFill/>
        </p:spPr>
        <p:txBody>
          <a:bodyPr wrap="square" rtlCol="1">
            <a:spAutoFit/>
          </a:bodyPr>
          <a:lstStyle/>
          <a:p>
            <a:r>
              <a:rPr lang="he-IL" sz="1200" dirty="0"/>
              <a:t>האם השדות מולאו כראוי?</a:t>
            </a:r>
          </a:p>
        </p:txBody>
      </p:sp>
      <p:sp>
        <p:nvSpPr>
          <p:cNvPr id="64" name="TextBox 63"/>
          <p:cNvSpPr txBox="1"/>
          <p:nvPr/>
        </p:nvSpPr>
        <p:spPr>
          <a:xfrm>
            <a:off x="6533580" y="4235771"/>
            <a:ext cx="818597" cy="646331"/>
          </a:xfrm>
          <a:prstGeom prst="rect">
            <a:avLst/>
          </a:prstGeom>
          <a:noFill/>
        </p:spPr>
        <p:txBody>
          <a:bodyPr wrap="square" rtlCol="1">
            <a:spAutoFit/>
          </a:bodyPr>
          <a:lstStyle/>
          <a:p>
            <a:r>
              <a:rPr lang="he-IL" sz="1200" dirty="0"/>
              <a:t>האם הפרסום אושר?</a:t>
            </a:r>
          </a:p>
        </p:txBody>
      </p:sp>
      <p:sp>
        <p:nvSpPr>
          <p:cNvPr id="65" name="TextBox 64"/>
          <p:cNvSpPr txBox="1"/>
          <p:nvPr/>
        </p:nvSpPr>
        <p:spPr>
          <a:xfrm>
            <a:off x="4868095" y="911719"/>
            <a:ext cx="818597" cy="276999"/>
          </a:xfrm>
          <a:prstGeom prst="rect">
            <a:avLst/>
          </a:prstGeom>
          <a:noFill/>
        </p:spPr>
        <p:txBody>
          <a:bodyPr wrap="square" rtlCol="1">
            <a:spAutoFit/>
          </a:bodyPr>
          <a:lstStyle/>
          <a:p>
            <a:r>
              <a:rPr lang="he-IL" sz="1200" dirty="0"/>
              <a:t>כן</a:t>
            </a:r>
          </a:p>
        </p:txBody>
      </p:sp>
      <p:sp>
        <p:nvSpPr>
          <p:cNvPr id="66" name="TextBox 65"/>
          <p:cNvSpPr txBox="1"/>
          <p:nvPr/>
        </p:nvSpPr>
        <p:spPr>
          <a:xfrm>
            <a:off x="7161696" y="6130836"/>
            <a:ext cx="1125592" cy="461665"/>
          </a:xfrm>
          <a:prstGeom prst="rect">
            <a:avLst/>
          </a:prstGeom>
          <a:noFill/>
        </p:spPr>
        <p:txBody>
          <a:bodyPr wrap="square" rtlCol="1">
            <a:spAutoFit/>
          </a:bodyPr>
          <a:lstStyle/>
          <a:p>
            <a:r>
              <a:rPr lang="he-IL" sz="1200" dirty="0"/>
              <a:t>הפרסום נמצא באפליקציה</a:t>
            </a:r>
          </a:p>
        </p:txBody>
      </p:sp>
      <p:sp>
        <p:nvSpPr>
          <p:cNvPr id="67" name="TextBox 66"/>
          <p:cNvSpPr txBox="1"/>
          <p:nvPr/>
        </p:nvSpPr>
        <p:spPr>
          <a:xfrm>
            <a:off x="6923321" y="3421855"/>
            <a:ext cx="818597" cy="276999"/>
          </a:xfrm>
          <a:prstGeom prst="rect">
            <a:avLst/>
          </a:prstGeom>
          <a:noFill/>
        </p:spPr>
        <p:txBody>
          <a:bodyPr wrap="square" rtlCol="1">
            <a:spAutoFit/>
          </a:bodyPr>
          <a:lstStyle/>
          <a:p>
            <a:r>
              <a:rPr lang="he-IL" sz="1200" dirty="0"/>
              <a:t>לא</a:t>
            </a:r>
          </a:p>
        </p:txBody>
      </p:sp>
      <p:sp>
        <p:nvSpPr>
          <p:cNvPr id="69" name="TextBox 68"/>
          <p:cNvSpPr txBox="1"/>
          <p:nvPr/>
        </p:nvSpPr>
        <p:spPr>
          <a:xfrm>
            <a:off x="8839206" y="3806652"/>
            <a:ext cx="818597" cy="276999"/>
          </a:xfrm>
          <a:prstGeom prst="rect">
            <a:avLst/>
          </a:prstGeom>
          <a:noFill/>
        </p:spPr>
        <p:txBody>
          <a:bodyPr wrap="square" rtlCol="1">
            <a:spAutoFit/>
          </a:bodyPr>
          <a:lstStyle/>
          <a:p>
            <a:r>
              <a:rPr lang="he-IL" sz="1200" dirty="0"/>
              <a:t>כן</a:t>
            </a:r>
          </a:p>
        </p:txBody>
      </p:sp>
      <p:sp>
        <p:nvSpPr>
          <p:cNvPr id="70" name="TextBox 69"/>
          <p:cNvSpPr txBox="1"/>
          <p:nvPr/>
        </p:nvSpPr>
        <p:spPr>
          <a:xfrm>
            <a:off x="10415450" y="2610676"/>
            <a:ext cx="470264" cy="276999"/>
          </a:xfrm>
          <a:prstGeom prst="rect">
            <a:avLst/>
          </a:prstGeom>
          <a:noFill/>
        </p:spPr>
        <p:txBody>
          <a:bodyPr wrap="square" rtlCol="1">
            <a:spAutoFit/>
          </a:bodyPr>
          <a:lstStyle/>
          <a:p>
            <a:r>
              <a:rPr lang="he-IL" sz="1200" dirty="0"/>
              <a:t>לא</a:t>
            </a:r>
          </a:p>
        </p:txBody>
      </p:sp>
      <p:sp>
        <p:nvSpPr>
          <p:cNvPr id="3" name="TextBox 2"/>
          <p:cNvSpPr txBox="1"/>
          <p:nvPr/>
        </p:nvSpPr>
        <p:spPr>
          <a:xfrm>
            <a:off x="9248494" y="210200"/>
            <a:ext cx="2281645" cy="369332"/>
          </a:xfrm>
          <a:prstGeom prst="rect">
            <a:avLst/>
          </a:prstGeom>
          <a:noFill/>
        </p:spPr>
        <p:txBody>
          <a:bodyPr wrap="square" rtlCol="1">
            <a:spAutoFit/>
          </a:bodyPr>
          <a:lstStyle/>
          <a:p>
            <a:r>
              <a:rPr lang="en-US" dirty="0"/>
              <a:t>Activity diagram </a:t>
            </a:r>
            <a:endParaRPr lang="he-IL" dirty="0"/>
          </a:p>
        </p:txBody>
      </p:sp>
    </p:spTree>
    <p:extLst>
      <p:ext uri="{BB962C8B-B14F-4D97-AF65-F5344CB8AC3E}">
        <p14:creationId xmlns:p14="http://schemas.microsoft.com/office/powerpoint/2010/main" val="42755623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מלבן 1"/>
          <p:cNvSpPr/>
          <p:nvPr/>
        </p:nvSpPr>
        <p:spPr>
          <a:xfrm>
            <a:off x="5712823" y="696686"/>
            <a:ext cx="1240971" cy="36576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4" name="מלבן 3"/>
          <p:cNvSpPr/>
          <p:nvPr/>
        </p:nvSpPr>
        <p:spPr>
          <a:xfrm>
            <a:off x="1876698" y="1937658"/>
            <a:ext cx="1532705" cy="3305673"/>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9" name="TextBox 8"/>
          <p:cNvSpPr txBox="1"/>
          <p:nvPr/>
        </p:nvSpPr>
        <p:spPr>
          <a:xfrm>
            <a:off x="1876698" y="1946366"/>
            <a:ext cx="1449976" cy="369332"/>
          </a:xfrm>
          <a:prstGeom prst="rect">
            <a:avLst/>
          </a:prstGeom>
          <a:noFill/>
        </p:spPr>
        <p:txBody>
          <a:bodyPr wrap="square" rtlCol="1">
            <a:spAutoFit/>
          </a:bodyPr>
          <a:lstStyle/>
          <a:p>
            <a:r>
              <a:rPr lang="en-US" sz="1050" u="sng" dirty="0"/>
              <a:t>card1:CardCar</a:t>
            </a:r>
            <a:r>
              <a:rPr lang="en-US" u="sng" dirty="0"/>
              <a:t> </a:t>
            </a:r>
            <a:endParaRPr lang="he-IL" u="sng" dirty="0"/>
          </a:p>
        </p:txBody>
      </p:sp>
      <p:cxnSp>
        <p:nvCxnSpPr>
          <p:cNvPr id="11" name="מחבר ישר 10"/>
          <p:cNvCxnSpPr/>
          <p:nvPr/>
        </p:nvCxnSpPr>
        <p:spPr>
          <a:xfrm flipH="1">
            <a:off x="1881051" y="2315698"/>
            <a:ext cx="1506583"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1876698" y="2315698"/>
            <a:ext cx="1449976" cy="2723823"/>
          </a:xfrm>
          <a:prstGeom prst="rect">
            <a:avLst/>
          </a:prstGeom>
          <a:noFill/>
        </p:spPr>
        <p:txBody>
          <a:bodyPr wrap="square" rtlCol="1">
            <a:spAutoFit/>
          </a:bodyPr>
          <a:lstStyle/>
          <a:p>
            <a:pPr algn="l"/>
            <a:r>
              <a:rPr lang="en-US" sz="900" dirty="0"/>
              <a:t>key="mfdfdfm32232fdsf3" seeCard=345 email="eli@gmail.com" numImage=2 id=1 permissionToPublish=1 name="eli" typeCar="honda" yearCar="2005" phone="0544540187" priceDay="150" insurance="25+" area="north“</a:t>
            </a:r>
            <a:br>
              <a:rPr lang="en-US" sz="900" dirty="0"/>
            </a:br>
            <a:r>
              <a:rPr lang="en-US" sz="900" dirty="0"/>
              <a:t> city="ariel" dateStart="02/02/21" dateEnd="01/03/21" remarks="At least three days" rejection="" imageViewArrayListName= arraylist </a:t>
            </a:r>
            <a:endParaRPr lang="he-IL" sz="900" dirty="0"/>
          </a:p>
        </p:txBody>
      </p:sp>
      <p:sp>
        <p:nvSpPr>
          <p:cNvPr id="13" name="מלבן 12"/>
          <p:cNvSpPr/>
          <p:nvPr/>
        </p:nvSpPr>
        <p:spPr>
          <a:xfrm>
            <a:off x="4175761" y="1892303"/>
            <a:ext cx="1523998" cy="314125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4" name="TextBox 13"/>
          <p:cNvSpPr txBox="1"/>
          <p:nvPr/>
        </p:nvSpPr>
        <p:spPr>
          <a:xfrm>
            <a:off x="4319451" y="1946366"/>
            <a:ext cx="1362892" cy="369332"/>
          </a:xfrm>
          <a:prstGeom prst="rect">
            <a:avLst/>
          </a:prstGeom>
          <a:noFill/>
        </p:spPr>
        <p:txBody>
          <a:bodyPr wrap="square" rtlCol="1">
            <a:spAutoFit/>
          </a:bodyPr>
          <a:lstStyle/>
          <a:p>
            <a:r>
              <a:rPr lang="en-US" sz="1050" u="sng" dirty="0"/>
              <a:t>card2:CardCar</a:t>
            </a:r>
            <a:r>
              <a:rPr lang="en-US" u="sng" dirty="0"/>
              <a:t> </a:t>
            </a:r>
            <a:endParaRPr lang="he-IL" u="sng" dirty="0"/>
          </a:p>
        </p:txBody>
      </p:sp>
      <p:cxnSp>
        <p:nvCxnSpPr>
          <p:cNvPr id="16" name="מחבר ישר 15"/>
          <p:cNvCxnSpPr/>
          <p:nvPr/>
        </p:nvCxnSpPr>
        <p:spPr>
          <a:xfrm>
            <a:off x="4171406" y="2315698"/>
            <a:ext cx="1541417" cy="0"/>
          </a:xfrm>
          <a:prstGeom prst="line">
            <a:avLst/>
          </a:prstGeom>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4171406" y="2315698"/>
            <a:ext cx="1406436" cy="2723823"/>
          </a:xfrm>
          <a:prstGeom prst="rect">
            <a:avLst/>
          </a:prstGeom>
          <a:noFill/>
        </p:spPr>
        <p:txBody>
          <a:bodyPr wrap="square" rtlCol="1">
            <a:spAutoFit/>
          </a:bodyPr>
          <a:lstStyle/>
          <a:p>
            <a:pPr algn="l"/>
            <a:r>
              <a:rPr lang="en-US" sz="900" dirty="0"/>
              <a:t>key="mfdfdf653676hff" seeCard=100 email="eli@gmail.com" numImage=3 id=1 permissionToPublish=1 name="eli" typeCar="nisan" yearCar="2015" phone="0544540187" priceDay="200" insurance="21+" area="north" </a:t>
            </a:r>
            <a:br>
              <a:rPr lang="en-US" sz="900" dirty="0"/>
            </a:br>
            <a:r>
              <a:rPr lang="en-US" sz="900" dirty="0"/>
              <a:t>city="ariel" dateStart="17/02/21" dateEnd="01/03/21" remarks="“</a:t>
            </a:r>
            <a:br>
              <a:rPr lang="en-US" sz="900" dirty="0"/>
            </a:br>
            <a:r>
              <a:rPr lang="en-US" sz="900" dirty="0"/>
              <a:t> rejection="" imageViewArrayListName=arraylist</a:t>
            </a:r>
            <a:endParaRPr lang="he-IL" sz="900" dirty="0"/>
          </a:p>
        </p:txBody>
      </p:sp>
      <p:sp>
        <p:nvSpPr>
          <p:cNvPr id="18" name="TextBox 17"/>
          <p:cNvSpPr txBox="1"/>
          <p:nvPr/>
        </p:nvSpPr>
        <p:spPr>
          <a:xfrm>
            <a:off x="5636623" y="697780"/>
            <a:ext cx="1615435" cy="276999"/>
          </a:xfrm>
          <a:prstGeom prst="rect">
            <a:avLst/>
          </a:prstGeom>
          <a:noFill/>
        </p:spPr>
        <p:txBody>
          <a:bodyPr wrap="square" rtlCol="1">
            <a:spAutoFit/>
          </a:bodyPr>
          <a:lstStyle/>
          <a:p>
            <a:r>
              <a:rPr lang="en-US" sz="1200" u="sng" dirty="0"/>
              <a:t>c: Bulletin Board </a:t>
            </a:r>
            <a:endParaRPr lang="he-IL" sz="1200" u="sng" dirty="0"/>
          </a:p>
        </p:txBody>
      </p:sp>
      <p:sp>
        <p:nvSpPr>
          <p:cNvPr id="19" name="מלבן 18"/>
          <p:cNvSpPr/>
          <p:nvPr/>
        </p:nvSpPr>
        <p:spPr>
          <a:xfrm>
            <a:off x="6949441" y="2050868"/>
            <a:ext cx="1523998" cy="1625379"/>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cxnSp>
        <p:nvCxnSpPr>
          <p:cNvPr id="21" name="מחבר ישר 20"/>
          <p:cNvCxnSpPr/>
          <p:nvPr/>
        </p:nvCxnSpPr>
        <p:spPr>
          <a:xfrm>
            <a:off x="6949441" y="2385366"/>
            <a:ext cx="1523998"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7008222" y="2090950"/>
            <a:ext cx="1288869" cy="253916"/>
          </a:xfrm>
          <a:prstGeom prst="rect">
            <a:avLst/>
          </a:prstGeom>
          <a:noFill/>
        </p:spPr>
        <p:txBody>
          <a:bodyPr wrap="square" rtlCol="1">
            <a:spAutoFit/>
          </a:bodyPr>
          <a:lstStyle/>
          <a:p>
            <a:r>
              <a:rPr lang="en-US" sz="1050" u="sng" dirty="0"/>
              <a:t>feed1:Feedback </a:t>
            </a:r>
            <a:endParaRPr lang="he-IL" sz="1050" u="sng" dirty="0"/>
          </a:p>
        </p:txBody>
      </p:sp>
      <p:sp>
        <p:nvSpPr>
          <p:cNvPr id="23" name="TextBox 22"/>
          <p:cNvSpPr txBox="1"/>
          <p:nvPr/>
        </p:nvSpPr>
        <p:spPr>
          <a:xfrm>
            <a:off x="6888481" y="2385366"/>
            <a:ext cx="1584958" cy="1061829"/>
          </a:xfrm>
          <a:prstGeom prst="rect">
            <a:avLst/>
          </a:prstGeom>
          <a:noFill/>
        </p:spPr>
        <p:txBody>
          <a:bodyPr wrap="square" rtlCol="1">
            <a:spAutoFit/>
          </a:bodyPr>
          <a:lstStyle/>
          <a:p>
            <a:pPr algn="l"/>
            <a:r>
              <a:rPr lang="en-US" sz="900" dirty="0"/>
              <a:t>grade=8 </a:t>
            </a:r>
          </a:p>
          <a:p>
            <a:pPr algn="l"/>
            <a:r>
              <a:rPr lang="en-US" sz="900" dirty="0"/>
              <a:t>feedback="very good" emailCar=dani@gmail.com</a:t>
            </a:r>
            <a:br>
              <a:rPr lang="en-US" sz="900" dirty="0"/>
            </a:br>
            <a:r>
              <a:rPr lang="en-US" sz="900" dirty="0"/>
              <a:t>emailReporting="eli@gmail.com" </a:t>
            </a:r>
            <a:br>
              <a:rPr lang="en-US" sz="900" dirty="0"/>
            </a:br>
            <a:r>
              <a:rPr lang="en-US" sz="900" dirty="0"/>
              <a:t> id=3 key="ghsdgysdgjyj87788988" </a:t>
            </a:r>
            <a:endParaRPr lang="he-IL" sz="900" dirty="0"/>
          </a:p>
        </p:txBody>
      </p:sp>
      <p:sp>
        <p:nvSpPr>
          <p:cNvPr id="24" name="מלבן 23"/>
          <p:cNvSpPr/>
          <p:nvPr/>
        </p:nvSpPr>
        <p:spPr>
          <a:xfrm>
            <a:off x="9069979" y="2050869"/>
            <a:ext cx="1523998" cy="167290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25" name="TextBox 24"/>
          <p:cNvSpPr txBox="1"/>
          <p:nvPr/>
        </p:nvSpPr>
        <p:spPr>
          <a:xfrm>
            <a:off x="9078686" y="2090950"/>
            <a:ext cx="1288869" cy="253916"/>
          </a:xfrm>
          <a:prstGeom prst="rect">
            <a:avLst/>
          </a:prstGeom>
          <a:noFill/>
        </p:spPr>
        <p:txBody>
          <a:bodyPr wrap="square" rtlCol="1">
            <a:spAutoFit/>
          </a:bodyPr>
          <a:lstStyle/>
          <a:p>
            <a:r>
              <a:rPr lang="en-US" sz="1050" u="sng" dirty="0"/>
              <a:t>feed2:Feedback </a:t>
            </a:r>
            <a:endParaRPr lang="he-IL" sz="1050" u="sng" dirty="0"/>
          </a:p>
        </p:txBody>
      </p:sp>
      <p:cxnSp>
        <p:nvCxnSpPr>
          <p:cNvPr id="27" name="מחבר ישר 26"/>
          <p:cNvCxnSpPr/>
          <p:nvPr/>
        </p:nvCxnSpPr>
        <p:spPr>
          <a:xfrm>
            <a:off x="9069979" y="2384947"/>
            <a:ext cx="1523998" cy="0"/>
          </a:xfrm>
          <a:prstGeom prst="line">
            <a:avLst/>
          </a:prstGeom>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9078686" y="2384947"/>
            <a:ext cx="1362891" cy="1338828"/>
          </a:xfrm>
          <a:prstGeom prst="rect">
            <a:avLst/>
          </a:prstGeom>
          <a:noFill/>
        </p:spPr>
        <p:txBody>
          <a:bodyPr wrap="square" rtlCol="1">
            <a:spAutoFit/>
          </a:bodyPr>
          <a:lstStyle/>
          <a:p>
            <a:pPr algn="l"/>
            <a:r>
              <a:rPr lang="en-US" sz="900" dirty="0"/>
              <a:t>grade=5 </a:t>
            </a:r>
          </a:p>
          <a:p>
            <a:pPr algn="l"/>
            <a:r>
              <a:rPr lang="en-US" sz="900" dirty="0"/>
              <a:t>feedback="ok" emailCar="+972544532451" emailReporting=eli@gmail.com</a:t>
            </a:r>
            <a:br>
              <a:rPr lang="en-US" sz="900" dirty="0"/>
            </a:br>
            <a:r>
              <a:rPr lang="en-US" sz="900" dirty="0"/>
              <a:t> id=5 key="ghsdgysdgjyj8232635265" </a:t>
            </a:r>
            <a:endParaRPr lang="he-IL" sz="900" dirty="0"/>
          </a:p>
        </p:txBody>
      </p:sp>
      <p:sp>
        <p:nvSpPr>
          <p:cNvPr id="29" name="מלבן 28"/>
          <p:cNvSpPr/>
          <p:nvPr/>
        </p:nvSpPr>
        <p:spPr>
          <a:xfrm>
            <a:off x="5682343" y="5558178"/>
            <a:ext cx="1645915" cy="98617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30" name="TextBox 29"/>
          <p:cNvSpPr txBox="1"/>
          <p:nvPr/>
        </p:nvSpPr>
        <p:spPr>
          <a:xfrm>
            <a:off x="5636623" y="5586687"/>
            <a:ext cx="1741721" cy="246221"/>
          </a:xfrm>
          <a:prstGeom prst="rect">
            <a:avLst/>
          </a:prstGeom>
          <a:noFill/>
        </p:spPr>
        <p:txBody>
          <a:bodyPr wrap="square" rtlCol="1">
            <a:spAutoFit/>
          </a:bodyPr>
          <a:lstStyle/>
          <a:p>
            <a:r>
              <a:rPr lang="en-US" sz="1000" u="sng" dirty="0"/>
              <a:t>user1:RegisterInformation</a:t>
            </a:r>
            <a:endParaRPr lang="he-IL" sz="1000" u="sng" dirty="0"/>
          </a:p>
        </p:txBody>
      </p:sp>
      <p:cxnSp>
        <p:nvCxnSpPr>
          <p:cNvPr id="32" name="מחבר ישר 31"/>
          <p:cNvCxnSpPr/>
          <p:nvPr/>
        </p:nvCxnSpPr>
        <p:spPr>
          <a:xfrm flipH="1">
            <a:off x="5699759" y="5811941"/>
            <a:ext cx="1628499" cy="0"/>
          </a:xfrm>
          <a:prstGeom prst="line">
            <a:avLst/>
          </a:prstGeom>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5782490" y="5803079"/>
            <a:ext cx="1288869" cy="646331"/>
          </a:xfrm>
          <a:prstGeom prst="rect">
            <a:avLst/>
          </a:prstGeom>
          <a:noFill/>
        </p:spPr>
        <p:txBody>
          <a:bodyPr wrap="square" rtlCol="1">
            <a:spAutoFit/>
          </a:bodyPr>
          <a:lstStyle/>
          <a:p>
            <a:pPr algn="l"/>
            <a:r>
              <a:rPr lang="en-US" sz="900" dirty="0"/>
              <a:t>email="eli@gmail.com" password="112233" id=2 </a:t>
            </a:r>
            <a:br>
              <a:rPr lang="en-US" sz="900" dirty="0"/>
            </a:br>
            <a:r>
              <a:rPr lang="en-US" sz="900" dirty="0"/>
              <a:t>cardsUser= arrayList</a:t>
            </a:r>
            <a:endParaRPr lang="he-IL" sz="900" u="sng" dirty="0"/>
          </a:p>
        </p:txBody>
      </p:sp>
      <p:cxnSp>
        <p:nvCxnSpPr>
          <p:cNvPr id="38" name="מחבר ישר 37"/>
          <p:cNvCxnSpPr>
            <a:cxnSpLocks/>
            <a:stCxn id="18" idx="3"/>
          </p:cNvCxnSpPr>
          <p:nvPr/>
        </p:nvCxnSpPr>
        <p:spPr>
          <a:xfrm>
            <a:off x="7252058" y="836280"/>
            <a:ext cx="2555971" cy="837"/>
          </a:xfrm>
          <a:prstGeom prst="line">
            <a:avLst/>
          </a:prstGeom>
        </p:spPr>
        <p:style>
          <a:lnRef idx="1">
            <a:schemeClr val="dk1"/>
          </a:lnRef>
          <a:fillRef idx="0">
            <a:schemeClr val="dk1"/>
          </a:fillRef>
          <a:effectRef idx="0">
            <a:schemeClr val="dk1"/>
          </a:effectRef>
          <a:fontRef idx="minor">
            <a:schemeClr val="tx1"/>
          </a:fontRef>
        </p:style>
      </p:cxnSp>
      <p:cxnSp>
        <p:nvCxnSpPr>
          <p:cNvPr id="40" name="מחבר ישר 39"/>
          <p:cNvCxnSpPr/>
          <p:nvPr/>
        </p:nvCxnSpPr>
        <p:spPr>
          <a:xfrm>
            <a:off x="9875520" y="853440"/>
            <a:ext cx="8709" cy="1197429"/>
          </a:xfrm>
          <a:prstGeom prst="line">
            <a:avLst/>
          </a:prstGeom>
        </p:spPr>
        <p:style>
          <a:lnRef idx="1">
            <a:schemeClr val="dk1"/>
          </a:lnRef>
          <a:fillRef idx="0">
            <a:schemeClr val="dk1"/>
          </a:fillRef>
          <a:effectRef idx="0">
            <a:schemeClr val="dk1"/>
          </a:effectRef>
          <a:fontRef idx="minor">
            <a:schemeClr val="tx1"/>
          </a:fontRef>
        </p:style>
      </p:cxnSp>
      <p:cxnSp>
        <p:nvCxnSpPr>
          <p:cNvPr id="43" name="מחבר ישר 42"/>
          <p:cNvCxnSpPr/>
          <p:nvPr/>
        </p:nvCxnSpPr>
        <p:spPr>
          <a:xfrm flipH="1">
            <a:off x="6644640" y="1062446"/>
            <a:ext cx="8709" cy="296091"/>
          </a:xfrm>
          <a:prstGeom prst="line">
            <a:avLst/>
          </a:prstGeom>
        </p:spPr>
        <p:style>
          <a:lnRef idx="1">
            <a:schemeClr val="dk1"/>
          </a:lnRef>
          <a:fillRef idx="0">
            <a:schemeClr val="dk1"/>
          </a:fillRef>
          <a:effectRef idx="0">
            <a:schemeClr val="dk1"/>
          </a:effectRef>
          <a:fontRef idx="minor">
            <a:schemeClr val="tx1"/>
          </a:fontRef>
        </p:style>
      </p:cxnSp>
      <p:cxnSp>
        <p:nvCxnSpPr>
          <p:cNvPr id="45" name="מחבר ישר 44"/>
          <p:cNvCxnSpPr/>
          <p:nvPr/>
        </p:nvCxnSpPr>
        <p:spPr>
          <a:xfrm>
            <a:off x="6653349" y="1358537"/>
            <a:ext cx="1105986" cy="8709"/>
          </a:xfrm>
          <a:prstGeom prst="line">
            <a:avLst/>
          </a:prstGeom>
        </p:spPr>
        <p:style>
          <a:lnRef idx="1">
            <a:schemeClr val="dk1"/>
          </a:lnRef>
          <a:fillRef idx="0">
            <a:schemeClr val="dk1"/>
          </a:fillRef>
          <a:effectRef idx="0">
            <a:schemeClr val="dk1"/>
          </a:effectRef>
          <a:fontRef idx="minor">
            <a:schemeClr val="tx1"/>
          </a:fontRef>
        </p:style>
      </p:cxnSp>
      <p:cxnSp>
        <p:nvCxnSpPr>
          <p:cNvPr id="47" name="מחבר ישר 46"/>
          <p:cNvCxnSpPr/>
          <p:nvPr/>
        </p:nvCxnSpPr>
        <p:spPr>
          <a:xfrm>
            <a:off x="7741920" y="1358537"/>
            <a:ext cx="17417" cy="692332"/>
          </a:xfrm>
          <a:prstGeom prst="line">
            <a:avLst/>
          </a:prstGeom>
        </p:spPr>
        <p:style>
          <a:lnRef idx="1">
            <a:schemeClr val="dk1"/>
          </a:lnRef>
          <a:fillRef idx="0">
            <a:schemeClr val="dk1"/>
          </a:fillRef>
          <a:effectRef idx="0">
            <a:schemeClr val="dk1"/>
          </a:effectRef>
          <a:fontRef idx="minor">
            <a:schemeClr val="tx1"/>
          </a:fontRef>
        </p:style>
      </p:cxnSp>
      <p:cxnSp>
        <p:nvCxnSpPr>
          <p:cNvPr id="49" name="מחבר ישר 48"/>
          <p:cNvCxnSpPr/>
          <p:nvPr/>
        </p:nvCxnSpPr>
        <p:spPr>
          <a:xfrm>
            <a:off x="6139543" y="1062446"/>
            <a:ext cx="0" cy="296091"/>
          </a:xfrm>
          <a:prstGeom prst="line">
            <a:avLst/>
          </a:prstGeom>
        </p:spPr>
        <p:style>
          <a:lnRef idx="1">
            <a:schemeClr val="dk1"/>
          </a:lnRef>
          <a:fillRef idx="0">
            <a:schemeClr val="dk1"/>
          </a:fillRef>
          <a:effectRef idx="0">
            <a:schemeClr val="dk1"/>
          </a:effectRef>
          <a:fontRef idx="minor">
            <a:schemeClr val="tx1"/>
          </a:fontRef>
        </p:style>
      </p:cxnSp>
      <p:cxnSp>
        <p:nvCxnSpPr>
          <p:cNvPr id="51" name="מחבר ישר 50"/>
          <p:cNvCxnSpPr/>
          <p:nvPr/>
        </p:nvCxnSpPr>
        <p:spPr>
          <a:xfrm flipH="1">
            <a:off x="5050971" y="1367246"/>
            <a:ext cx="1114698" cy="0"/>
          </a:xfrm>
          <a:prstGeom prst="line">
            <a:avLst/>
          </a:prstGeom>
        </p:spPr>
        <p:style>
          <a:lnRef idx="1">
            <a:schemeClr val="dk1"/>
          </a:lnRef>
          <a:fillRef idx="0">
            <a:schemeClr val="dk1"/>
          </a:fillRef>
          <a:effectRef idx="0">
            <a:schemeClr val="dk1"/>
          </a:effectRef>
          <a:fontRef idx="minor">
            <a:schemeClr val="tx1"/>
          </a:fontRef>
        </p:style>
      </p:cxnSp>
      <p:cxnSp>
        <p:nvCxnSpPr>
          <p:cNvPr id="53" name="מחבר ישר 52"/>
          <p:cNvCxnSpPr>
            <a:cxnSpLocks/>
          </p:cNvCxnSpPr>
          <p:nvPr/>
        </p:nvCxnSpPr>
        <p:spPr>
          <a:xfrm>
            <a:off x="5024846" y="1367246"/>
            <a:ext cx="8708" cy="683623"/>
          </a:xfrm>
          <a:prstGeom prst="line">
            <a:avLst/>
          </a:prstGeom>
        </p:spPr>
        <p:style>
          <a:lnRef idx="1">
            <a:schemeClr val="dk1"/>
          </a:lnRef>
          <a:fillRef idx="0">
            <a:schemeClr val="dk1"/>
          </a:fillRef>
          <a:effectRef idx="0">
            <a:schemeClr val="dk1"/>
          </a:effectRef>
          <a:fontRef idx="minor">
            <a:schemeClr val="tx1"/>
          </a:fontRef>
        </p:style>
      </p:cxnSp>
      <p:cxnSp>
        <p:nvCxnSpPr>
          <p:cNvPr id="55" name="מחבר ישר 54"/>
          <p:cNvCxnSpPr>
            <a:cxnSpLocks/>
            <a:stCxn id="18" idx="1"/>
          </p:cNvCxnSpPr>
          <p:nvPr/>
        </p:nvCxnSpPr>
        <p:spPr>
          <a:xfrm flipH="1">
            <a:off x="2523311" y="836280"/>
            <a:ext cx="3113312" cy="9547"/>
          </a:xfrm>
          <a:prstGeom prst="line">
            <a:avLst/>
          </a:prstGeom>
        </p:spPr>
        <p:style>
          <a:lnRef idx="1">
            <a:schemeClr val="dk1"/>
          </a:lnRef>
          <a:fillRef idx="0">
            <a:schemeClr val="dk1"/>
          </a:fillRef>
          <a:effectRef idx="0">
            <a:schemeClr val="dk1"/>
          </a:effectRef>
          <a:fontRef idx="minor">
            <a:schemeClr val="tx1"/>
          </a:fontRef>
        </p:style>
      </p:cxnSp>
      <p:cxnSp>
        <p:nvCxnSpPr>
          <p:cNvPr id="57" name="מחבר ישר 56"/>
          <p:cNvCxnSpPr>
            <a:cxnSpLocks/>
          </p:cNvCxnSpPr>
          <p:nvPr/>
        </p:nvCxnSpPr>
        <p:spPr>
          <a:xfrm flipH="1">
            <a:off x="2599508" y="853440"/>
            <a:ext cx="4356" cy="1197429"/>
          </a:xfrm>
          <a:prstGeom prst="line">
            <a:avLst/>
          </a:prstGeom>
        </p:spPr>
        <p:style>
          <a:lnRef idx="1">
            <a:schemeClr val="dk1"/>
          </a:lnRef>
          <a:fillRef idx="0">
            <a:schemeClr val="dk1"/>
          </a:fillRef>
          <a:effectRef idx="0">
            <a:schemeClr val="dk1"/>
          </a:effectRef>
          <a:fontRef idx="minor">
            <a:schemeClr val="tx1"/>
          </a:fontRef>
        </p:style>
      </p:cxnSp>
      <p:cxnSp>
        <p:nvCxnSpPr>
          <p:cNvPr id="60" name="מחבר ישר 59"/>
          <p:cNvCxnSpPr>
            <a:cxnSpLocks/>
            <a:stCxn id="19" idx="2"/>
          </p:cNvCxnSpPr>
          <p:nvPr/>
        </p:nvCxnSpPr>
        <p:spPr>
          <a:xfrm>
            <a:off x="7711440" y="3676247"/>
            <a:ext cx="30480" cy="1993033"/>
          </a:xfrm>
          <a:prstGeom prst="line">
            <a:avLst/>
          </a:prstGeom>
        </p:spPr>
        <p:style>
          <a:lnRef idx="1">
            <a:schemeClr val="dk1"/>
          </a:lnRef>
          <a:fillRef idx="0">
            <a:schemeClr val="dk1"/>
          </a:fillRef>
          <a:effectRef idx="0">
            <a:schemeClr val="dk1"/>
          </a:effectRef>
          <a:fontRef idx="minor">
            <a:schemeClr val="tx1"/>
          </a:fontRef>
        </p:style>
      </p:cxnSp>
      <p:cxnSp>
        <p:nvCxnSpPr>
          <p:cNvPr id="77" name="מחבר ישר 76"/>
          <p:cNvCxnSpPr>
            <a:endCxn id="30" idx="3"/>
          </p:cNvCxnSpPr>
          <p:nvPr/>
        </p:nvCxnSpPr>
        <p:spPr>
          <a:xfrm flipH="1">
            <a:off x="7378344" y="5669280"/>
            <a:ext cx="380992" cy="40518"/>
          </a:xfrm>
          <a:prstGeom prst="line">
            <a:avLst/>
          </a:prstGeom>
        </p:spPr>
        <p:style>
          <a:lnRef idx="1">
            <a:schemeClr val="dk1"/>
          </a:lnRef>
          <a:fillRef idx="0">
            <a:schemeClr val="dk1"/>
          </a:fillRef>
          <a:effectRef idx="0">
            <a:schemeClr val="dk1"/>
          </a:effectRef>
          <a:fontRef idx="minor">
            <a:schemeClr val="tx1"/>
          </a:fontRef>
        </p:style>
      </p:cxnSp>
      <p:cxnSp>
        <p:nvCxnSpPr>
          <p:cNvPr id="82" name="מחבר ישר 81"/>
          <p:cNvCxnSpPr>
            <a:stCxn id="24" idx="2"/>
          </p:cNvCxnSpPr>
          <p:nvPr/>
        </p:nvCxnSpPr>
        <p:spPr>
          <a:xfrm>
            <a:off x="9831978" y="3723775"/>
            <a:ext cx="43542" cy="2389642"/>
          </a:xfrm>
          <a:prstGeom prst="line">
            <a:avLst/>
          </a:prstGeom>
        </p:spPr>
        <p:style>
          <a:lnRef idx="1">
            <a:schemeClr val="dk1"/>
          </a:lnRef>
          <a:fillRef idx="0">
            <a:schemeClr val="dk1"/>
          </a:fillRef>
          <a:effectRef idx="0">
            <a:schemeClr val="dk1"/>
          </a:effectRef>
          <a:fontRef idx="minor">
            <a:schemeClr val="tx1"/>
          </a:fontRef>
        </p:style>
      </p:cxnSp>
      <p:cxnSp>
        <p:nvCxnSpPr>
          <p:cNvPr id="84" name="מחבר ישר 83"/>
          <p:cNvCxnSpPr/>
          <p:nvPr/>
        </p:nvCxnSpPr>
        <p:spPr>
          <a:xfrm flipH="1">
            <a:off x="7336965" y="6122126"/>
            <a:ext cx="2538553" cy="34834"/>
          </a:xfrm>
          <a:prstGeom prst="line">
            <a:avLst/>
          </a:prstGeom>
        </p:spPr>
        <p:style>
          <a:lnRef idx="1">
            <a:schemeClr val="dk1"/>
          </a:lnRef>
          <a:fillRef idx="0">
            <a:schemeClr val="dk1"/>
          </a:fillRef>
          <a:effectRef idx="0">
            <a:schemeClr val="dk1"/>
          </a:effectRef>
          <a:fontRef idx="minor">
            <a:schemeClr val="tx1"/>
          </a:fontRef>
        </p:style>
      </p:cxnSp>
      <p:cxnSp>
        <p:nvCxnSpPr>
          <p:cNvPr id="86" name="מחבר ישר 85"/>
          <p:cNvCxnSpPr>
            <a:stCxn id="17" idx="2"/>
          </p:cNvCxnSpPr>
          <p:nvPr/>
        </p:nvCxnSpPr>
        <p:spPr>
          <a:xfrm flipH="1">
            <a:off x="4872441" y="5039521"/>
            <a:ext cx="2183" cy="864890"/>
          </a:xfrm>
          <a:prstGeom prst="line">
            <a:avLst/>
          </a:prstGeom>
        </p:spPr>
        <p:style>
          <a:lnRef idx="1">
            <a:schemeClr val="dk1"/>
          </a:lnRef>
          <a:fillRef idx="0">
            <a:schemeClr val="dk1"/>
          </a:fillRef>
          <a:effectRef idx="0">
            <a:schemeClr val="dk1"/>
          </a:effectRef>
          <a:fontRef idx="minor">
            <a:schemeClr val="tx1"/>
          </a:fontRef>
        </p:style>
      </p:cxnSp>
      <p:cxnSp>
        <p:nvCxnSpPr>
          <p:cNvPr id="93" name="מחבר ישר 92"/>
          <p:cNvCxnSpPr/>
          <p:nvPr/>
        </p:nvCxnSpPr>
        <p:spPr>
          <a:xfrm>
            <a:off x="4872441" y="5886994"/>
            <a:ext cx="840382" cy="17417"/>
          </a:xfrm>
          <a:prstGeom prst="line">
            <a:avLst/>
          </a:prstGeom>
        </p:spPr>
        <p:style>
          <a:lnRef idx="1">
            <a:schemeClr val="dk1"/>
          </a:lnRef>
          <a:fillRef idx="0">
            <a:schemeClr val="dk1"/>
          </a:fillRef>
          <a:effectRef idx="0">
            <a:schemeClr val="dk1"/>
          </a:effectRef>
          <a:fontRef idx="minor">
            <a:schemeClr val="tx1"/>
          </a:fontRef>
        </p:style>
      </p:cxnSp>
      <p:cxnSp>
        <p:nvCxnSpPr>
          <p:cNvPr id="97" name="מחבר ישר 96"/>
          <p:cNvCxnSpPr>
            <a:cxnSpLocks/>
            <a:stCxn id="12" idx="2"/>
          </p:cNvCxnSpPr>
          <p:nvPr/>
        </p:nvCxnSpPr>
        <p:spPr>
          <a:xfrm flipH="1">
            <a:off x="2599508" y="5147441"/>
            <a:ext cx="2178" cy="1079188"/>
          </a:xfrm>
          <a:prstGeom prst="line">
            <a:avLst/>
          </a:prstGeom>
        </p:spPr>
        <p:style>
          <a:lnRef idx="1">
            <a:schemeClr val="dk1"/>
          </a:lnRef>
          <a:fillRef idx="0">
            <a:schemeClr val="dk1"/>
          </a:fillRef>
          <a:effectRef idx="0">
            <a:schemeClr val="dk1"/>
          </a:effectRef>
          <a:fontRef idx="minor">
            <a:schemeClr val="tx1"/>
          </a:fontRef>
        </p:style>
      </p:cxnSp>
      <p:cxnSp>
        <p:nvCxnSpPr>
          <p:cNvPr id="99" name="מחבר ישר 98"/>
          <p:cNvCxnSpPr/>
          <p:nvPr/>
        </p:nvCxnSpPr>
        <p:spPr>
          <a:xfrm>
            <a:off x="2599508" y="6235337"/>
            <a:ext cx="3108958" cy="8709"/>
          </a:xfrm>
          <a:prstGeom prst="line">
            <a:avLst/>
          </a:prstGeom>
        </p:spPr>
        <p:style>
          <a:lnRef idx="1">
            <a:schemeClr val="dk1"/>
          </a:lnRef>
          <a:fillRef idx="0">
            <a:schemeClr val="dk1"/>
          </a:fillRef>
          <a:effectRef idx="0">
            <a:schemeClr val="dk1"/>
          </a:effectRef>
          <a:fontRef idx="minor">
            <a:schemeClr val="tx1"/>
          </a:fontRef>
        </p:style>
      </p:cxnSp>
      <p:sp>
        <p:nvSpPr>
          <p:cNvPr id="100" name="TextBox 99"/>
          <p:cNvSpPr txBox="1"/>
          <p:nvPr/>
        </p:nvSpPr>
        <p:spPr>
          <a:xfrm>
            <a:off x="766353" y="232833"/>
            <a:ext cx="2969623" cy="369332"/>
          </a:xfrm>
          <a:prstGeom prst="rect">
            <a:avLst/>
          </a:prstGeom>
          <a:noFill/>
        </p:spPr>
        <p:txBody>
          <a:bodyPr wrap="square" rtlCol="1">
            <a:spAutoFit/>
          </a:bodyPr>
          <a:lstStyle/>
          <a:p>
            <a:r>
              <a:rPr lang="en-US" dirty="0"/>
              <a:t>Object Diagram </a:t>
            </a:r>
            <a:endParaRPr lang="he-IL" dirty="0"/>
          </a:p>
        </p:txBody>
      </p:sp>
    </p:spTree>
    <p:extLst>
      <p:ext uri="{BB962C8B-B14F-4D97-AF65-F5344CB8AC3E}">
        <p14:creationId xmlns:p14="http://schemas.microsoft.com/office/powerpoint/2010/main" val="408224160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מלבן 1"/>
          <p:cNvSpPr/>
          <p:nvPr/>
        </p:nvSpPr>
        <p:spPr>
          <a:xfrm>
            <a:off x="1137194" y="706811"/>
            <a:ext cx="2519680" cy="59204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5"/>
          <p:cNvSpPr txBox="1"/>
          <p:nvPr/>
        </p:nvSpPr>
        <p:spPr>
          <a:xfrm>
            <a:off x="1056640" y="664685"/>
            <a:ext cx="1506583" cy="246221"/>
          </a:xfrm>
          <a:prstGeom prst="rect">
            <a:avLst/>
          </a:prstGeom>
          <a:noFill/>
        </p:spPr>
        <p:txBody>
          <a:bodyPr wrap="square" rtlCol="1">
            <a:spAutoFit/>
          </a:bodyPr>
          <a:lstStyle/>
          <a:p>
            <a:r>
              <a:rPr lang="en-US" sz="1000" dirty="0"/>
              <a:t>CardCar </a:t>
            </a:r>
            <a:endParaRPr lang="he-IL" sz="1000" dirty="0"/>
          </a:p>
        </p:txBody>
      </p:sp>
      <p:sp>
        <p:nvSpPr>
          <p:cNvPr id="7" name="TextBox 6"/>
          <p:cNvSpPr txBox="1"/>
          <p:nvPr/>
        </p:nvSpPr>
        <p:spPr>
          <a:xfrm>
            <a:off x="1128491" y="953032"/>
            <a:ext cx="2360023" cy="1846659"/>
          </a:xfrm>
          <a:prstGeom prst="rect">
            <a:avLst/>
          </a:prstGeom>
          <a:noFill/>
        </p:spPr>
        <p:txBody>
          <a:bodyPr wrap="square" rtlCol="1">
            <a:spAutoFit/>
          </a:bodyPr>
          <a:lstStyle/>
          <a:p>
            <a:pPr algn="l"/>
            <a:r>
              <a:rPr lang="en-US" sz="600" dirty="0"/>
              <a:t>-key: String</a:t>
            </a:r>
            <a:br>
              <a:rPr lang="en-US" sz="600" dirty="0"/>
            </a:br>
            <a:r>
              <a:rPr lang="en-US" sz="600" dirty="0"/>
              <a:t> -seeCard: int</a:t>
            </a:r>
            <a:br>
              <a:rPr lang="en-US" sz="600" dirty="0"/>
            </a:br>
            <a:r>
              <a:rPr lang="en-US" sz="600" dirty="0"/>
              <a:t> -email: String</a:t>
            </a:r>
            <a:br>
              <a:rPr lang="en-US" sz="600" dirty="0"/>
            </a:br>
            <a:r>
              <a:rPr lang="en-US" sz="600" dirty="0"/>
              <a:t> -numImage: int</a:t>
            </a:r>
            <a:br>
              <a:rPr lang="en-US" sz="600" dirty="0"/>
            </a:br>
            <a:r>
              <a:rPr lang="en-US" sz="600" dirty="0"/>
              <a:t> -id: int</a:t>
            </a:r>
            <a:br>
              <a:rPr lang="en-US" sz="600" dirty="0"/>
            </a:br>
            <a:r>
              <a:rPr lang="en-US" sz="600" dirty="0"/>
              <a:t> –permissionToPublish: int </a:t>
            </a:r>
            <a:br>
              <a:rPr lang="en-US" sz="600" dirty="0"/>
            </a:br>
            <a:r>
              <a:rPr lang="en-US" sz="600" dirty="0"/>
              <a:t>-name: String</a:t>
            </a:r>
            <a:br>
              <a:rPr lang="en-US" sz="600" dirty="0"/>
            </a:br>
            <a:r>
              <a:rPr lang="en-US" sz="600" dirty="0"/>
              <a:t> -typeCar: String</a:t>
            </a:r>
            <a:br>
              <a:rPr lang="en-US" sz="600" dirty="0"/>
            </a:br>
            <a:r>
              <a:rPr lang="en-US" sz="600" dirty="0"/>
              <a:t> -yearCar: String</a:t>
            </a:r>
            <a:br>
              <a:rPr lang="en-US" sz="600" dirty="0"/>
            </a:br>
            <a:r>
              <a:rPr lang="en-US" sz="600" dirty="0"/>
              <a:t> -phone: String</a:t>
            </a:r>
            <a:br>
              <a:rPr lang="en-US" sz="600" dirty="0"/>
            </a:br>
            <a:r>
              <a:rPr lang="en-US" sz="600" dirty="0"/>
              <a:t> -priceDay: String</a:t>
            </a:r>
            <a:br>
              <a:rPr lang="en-US" sz="600" dirty="0"/>
            </a:br>
            <a:r>
              <a:rPr lang="en-US" sz="600" dirty="0"/>
              <a:t> -insurance: String</a:t>
            </a:r>
            <a:br>
              <a:rPr lang="en-US" sz="600" dirty="0"/>
            </a:br>
            <a:r>
              <a:rPr lang="en-US" sz="600" dirty="0"/>
              <a:t> -area: String</a:t>
            </a:r>
            <a:br>
              <a:rPr lang="en-US" sz="600" dirty="0"/>
            </a:br>
            <a:r>
              <a:rPr lang="en-US" sz="600" dirty="0"/>
              <a:t> -city: String</a:t>
            </a:r>
            <a:br>
              <a:rPr lang="en-US" sz="600" dirty="0"/>
            </a:br>
            <a:r>
              <a:rPr lang="en-US" sz="600" dirty="0"/>
              <a:t> -dateStart: String</a:t>
            </a:r>
            <a:br>
              <a:rPr lang="en-US" sz="600" dirty="0"/>
            </a:br>
            <a:r>
              <a:rPr lang="en-US" sz="600" dirty="0"/>
              <a:t> -dateEnd: String</a:t>
            </a:r>
            <a:br>
              <a:rPr lang="en-US" sz="600" dirty="0"/>
            </a:br>
            <a:r>
              <a:rPr lang="en-US" sz="600" dirty="0"/>
              <a:t> -remarks: String</a:t>
            </a:r>
            <a:br>
              <a:rPr lang="en-US" sz="600" dirty="0"/>
            </a:br>
            <a:r>
              <a:rPr lang="en-US" sz="600" dirty="0"/>
              <a:t> -rejection: String</a:t>
            </a:r>
            <a:br>
              <a:rPr lang="en-US" sz="600" dirty="0"/>
            </a:br>
            <a:r>
              <a:rPr lang="en-US" sz="600" dirty="0"/>
              <a:t> -imageViewArrayListName: List [1..4]</a:t>
            </a:r>
            <a:endParaRPr lang="he-IL" sz="600" dirty="0"/>
          </a:p>
        </p:txBody>
      </p:sp>
      <p:sp>
        <p:nvSpPr>
          <p:cNvPr id="10" name="TextBox 9"/>
          <p:cNvSpPr txBox="1"/>
          <p:nvPr/>
        </p:nvSpPr>
        <p:spPr>
          <a:xfrm>
            <a:off x="1132842" y="2787324"/>
            <a:ext cx="2936240" cy="3877985"/>
          </a:xfrm>
          <a:prstGeom prst="rect">
            <a:avLst/>
          </a:prstGeom>
          <a:noFill/>
        </p:spPr>
        <p:txBody>
          <a:bodyPr wrap="square" rtlCol="1">
            <a:spAutoFit/>
          </a:bodyPr>
          <a:lstStyle/>
          <a:p>
            <a:pPr algn="l"/>
            <a:r>
              <a:rPr lang="en-US" sz="600" dirty="0"/>
              <a:t>+removeImageViewArrayListName (String): void </a:t>
            </a:r>
            <a:br>
              <a:rPr lang="en-US" sz="600" dirty="0"/>
            </a:br>
            <a:r>
              <a:rPr lang="en-US" sz="600" dirty="0"/>
              <a:t>+addImageViewArrayListName (String): void </a:t>
            </a:r>
            <a:br>
              <a:rPr lang="en-US" sz="600" dirty="0"/>
            </a:br>
            <a:r>
              <a:rPr lang="en-US" sz="600" dirty="0"/>
              <a:t>+addOneSeeCard (): void</a:t>
            </a:r>
            <a:br>
              <a:rPr lang="en-US" sz="600" dirty="0"/>
            </a:br>
            <a:r>
              <a:rPr lang="en-US" sz="600" dirty="0"/>
              <a:t> +getEmail(): String</a:t>
            </a:r>
            <a:br>
              <a:rPr lang="en-US" sz="600" dirty="0"/>
            </a:br>
            <a:r>
              <a:rPr lang="en-US" sz="600" dirty="0"/>
              <a:t> +setEmail(String): void</a:t>
            </a:r>
            <a:br>
              <a:rPr lang="en-US" sz="600" dirty="0"/>
            </a:br>
            <a:r>
              <a:rPr lang="en-US" sz="600" dirty="0"/>
              <a:t> +getImageViewArrayListName(): List[0..4] </a:t>
            </a:r>
            <a:br>
              <a:rPr lang="en-US" sz="600" dirty="0"/>
            </a:br>
            <a:r>
              <a:rPr lang="en-US" sz="600" dirty="0"/>
              <a:t>+setImageViewArrayListName(List[0..4]): void</a:t>
            </a:r>
            <a:br>
              <a:rPr lang="en-US" sz="600" dirty="0"/>
            </a:br>
            <a:r>
              <a:rPr lang="en-US" sz="600" dirty="0"/>
              <a:t> +getPermissionToPublish(): int</a:t>
            </a:r>
            <a:br>
              <a:rPr lang="en-US" sz="600" dirty="0"/>
            </a:br>
            <a:r>
              <a:rPr lang="en-US" sz="600" dirty="0"/>
              <a:t> +setPermissionToPublish(int): void </a:t>
            </a:r>
            <a:br>
              <a:rPr lang="en-US" sz="600" dirty="0"/>
            </a:br>
            <a:r>
              <a:rPr lang="en-US" sz="600" dirty="0"/>
              <a:t>+getName(): String</a:t>
            </a:r>
            <a:br>
              <a:rPr lang="en-US" sz="600" dirty="0"/>
            </a:br>
            <a:r>
              <a:rPr lang="en-US" sz="600" dirty="0"/>
              <a:t> +setName(value: String): void {precondition: value.length&gt;2 }</a:t>
            </a:r>
            <a:br>
              <a:rPr lang="en-US" sz="600" dirty="0"/>
            </a:br>
            <a:r>
              <a:rPr lang="en-US" sz="600" dirty="0"/>
              <a:t> +getTypeCar(): String </a:t>
            </a:r>
            <a:br>
              <a:rPr lang="en-US" sz="600" dirty="0"/>
            </a:br>
            <a:r>
              <a:rPr lang="en-US" sz="600" dirty="0"/>
              <a:t>+setTypeCar(String): void </a:t>
            </a:r>
            <a:br>
              <a:rPr lang="en-US" sz="600" dirty="0"/>
            </a:br>
            <a:r>
              <a:rPr lang="en-US" sz="600" dirty="0"/>
              <a:t>+getYearCar(): String</a:t>
            </a:r>
            <a:br>
              <a:rPr lang="en-US" sz="600" dirty="0"/>
            </a:br>
            <a:r>
              <a:rPr lang="en-US" sz="600" dirty="0"/>
              <a:t> +setYearCar(String): void</a:t>
            </a:r>
            <a:br>
              <a:rPr lang="en-US" sz="600" dirty="0"/>
            </a:br>
            <a:r>
              <a:rPr lang="en-US" sz="600" dirty="0"/>
              <a:t> +getPhone():String</a:t>
            </a:r>
            <a:br>
              <a:rPr lang="en-US" sz="600" dirty="0"/>
            </a:br>
            <a:r>
              <a:rPr lang="en-US" sz="600" dirty="0"/>
              <a:t> +setPhone(value: String): void {precondition: value.length&gt;8 } </a:t>
            </a:r>
            <a:br>
              <a:rPr lang="en-US" sz="600" dirty="0"/>
            </a:br>
            <a:r>
              <a:rPr lang="en-US" sz="600" dirty="0"/>
              <a:t>+getPriceDay(): String</a:t>
            </a:r>
            <a:br>
              <a:rPr lang="en-US" sz="600" dirty="0"/>
            </a:br>
            <a:r>
              <a:rPr lang="en-US" sz="600" dirty="0"/>
              <a:t> +setPriceDay(value: String): void {precondition: value&gt;0 &amp;&amp; value</a:t>
            </a:r>
            <a:br>
              <a:rPr lang="en-US" sz="600" dirty="0"/>
            </a:br>
            <a:r>
              <a:rPr lang="en-US" sz="600" dirty="0"/>
              <a:t>+getInsurance(): String</a:t>
            </a:r>
            <a:br>
              <a:rPr lang="en-US" sz="600" dirty="0"/>
            </a:br>
            <a:r>
              <a:rPr lang="en-US" sz="600" dirty="0"/>
              <a:t> +setInsurance(String): void</a:t>
            </a:r>
            <a:br>
              <a:rPr lang="en-US" sz="600" dirty="0"/>
            </a:br>
            <a:r>
              <a:rPr lang="en-US" sz="600" dirty="0"/>
              <a:t> +getArea(): String</a:t>
            </a:r>
            <a:br>
              <a:rPr lang="en-US" sz="600" dirty="0"/>
            </a:br>
            <a:r>
              <a:rPr lang="en-US" sz="600" dirty="0"/>
              <a:t> +setArea(String): void</a:t>
            </a:r>
            <a:br>
              <a:rPr lang="en-US" sz="600" dirty="0"/>
            </a:br>
            <a:r>
              <a:rPr lang="en-US" sz="600" dirty="0"/>
              <a:t> +getCity(): String</a:t>
            </a:r>
            <a:br>
              <a:rPr lang="en-US" sz="600" dirty="0"/>
            </a:br>
            <a:r>
              <a:rPr lang="en-US" sz="600" dirty="0"/>
              <a:t> +setCity(String): void</a:t>
            </a:r>
            <a:br>
              <a:rPr lang="en-US" sz="600" dirty="0"/>
            </a:br>
            <a:r>
              <a:rPr lang="en-US" sz="600" dirty="0"/>
              <a:t> +getDateStart(): String</a:t>
            </a:r>
            <a:br>
              <a:rPr lang="en-US" sz="600" dirty="0"/>
            </a:br>
            <a:r>
              <a:rPr lang="en-US" sz="600" dirty="0"/>
              <a:t> +setDateStart(String): void</a:t>
            </a:r>
            <a:br>
              <a:rPr lang="en-US" sz="600" dirty="0"/>
            </a:br>
            <a:r>
              <a:rPr lang="en-US" sz="600" dirty="0"/>
              <a:t> +getDateEnd(): String</a:t>
            </a:r>
            <a:br>
              <a:rPr lang="en-US" sz="600" dirty="0"/>
            </a:br>
            <a:r>
              <a:rPr lang="en-US" sz="600" dirty="0"/>
              <a:t> +setDateEnd(String): void</a:t>
            </a:r>
            <a:br>
              <a:rPr lang="en-US" sz="600" dirty="0"/>
            </a:br>
            <a:r>
              <a:rPr lang="en-US" sz="600" dirty="0"/>
              <a:t> +getRemarks(): String</a:t>
            </a:r>
            <a:br>
              <a:rPr lang="en-US" sz="600" dirty="0"/>
            </a:br>
            <a:r>
              <a:rPr lang="en-US" sz="600" dirty="0"/>
              <a:t> +setRemarks(String): void </a:t>
            </a:r>
            <a:br>
              <a:rPr lang="en-US" sz="600" dirty="0"/>
            </a:br>
            <a:r>
              <a:rPr lang="en-US" sz="600" dirty="0"/>
              <a:t>+getId(): int</a:t>
            </a:r>
            <a:br>
              <a:rPr lang="en-US" sz="600" dirty="0"/>
            </a:br>
            <a:r>
              <a:rPr lang="en-US" sz="600" dirty="0"/>
              <a:t> +setId(int): void </a:t>
            </a:r>
            <a:br>
              <a:rPr lang="en-US" sz="600" dirty="0"/>
            </a:br>
            <a:r>
              <a:rPr lang="en-US" sz="600" dirty="0"/>
              <a:t>+getNumImage(): int</a:t>
            </a:r>
            <a:br>
              <a:rPr lang="en-US" sz="600" dirty="0"/>
            </a:br>
            <a:r>
              <a:rPr lang="en-US" sz="600" dirty="0"/>
              <a:t> +setNumImage(int): void</a:t>
            </a:r>
            <a:br>
              <a:rPr lang="en-US" sz="600" dirty="0"/>
            </a:br>
            <a:r>
              <a:rPr lang="en-US" sz="600" dirty="0"/>
              <a:t> +getKey(): String </a:t>
            </a:r>
            <a:br>
              <a:rPr lang="en-US" sz="600" dirty="0"/>
            </a:br>
            <a:r>
              <a:rPr lang="en-US" sz="600" dirty="0"/>
              <a:t>+setKey(String): void </a:t>
            </a:r>
            <a:br>
              <a:rPr lang="en-US" sz="600" dirty="0"/>
            </a:br>
            <a:r>
              <a:rPr lang="en-US" sz="600" dirty="0"/>
              <a:t>+getRejection(): String</a:t>
            </a:r>
            <a:br>
              <a:rPr lang="en-US" sz="600" dirty="0"/>
            </a:br>
            <a:r>
              <a:rPr lang="en-US" sz="600" dirty="0"/>
              <a:t> +setRejection(String): void </a:t>
            </a:r>
            <a:br>
              <a:rPr lang="en-US" sz="600" dirty="0"/>
            </a:br>
            <a:r>
              <a:rPr lang="en-US" sz="600" dirty="0"/>
              <a:t>+getSeeCard(): String </a:t>
            </a:r>
            <a:br>
              <a:rPr lang="en-US" sz="600" dirty="0"/>
            </a:br>
            <a:r>
              <a:rPr lang="en-US" sz="600" dirty="0"/>
              <a:t>+setSeeCard(int): void</a:t>
            </a:r>
            <a:endParaRPr lang="he-IL" sz="600" dirty="0"/>
          </a:p>
        </p:txBody>
      </p:sp>
      <p:cxnSp>
        <p:nvCxnSpPr>
          <p:cNvPr id="14" name="מחבר ישר 13"/>
          <p:cNvCxnSpPr/>
          <p:nvPr/>
        </p:nvCxnSpPr>
        <p:spPr>
          <a:xfrm flipH="1">
            <a:off x="1132842" y="2783725"/>
            <a:ext cx="2519681" cy="0"/>
          </a:xfrm>
          <a:prstGeom prst="line">
            <a:avLst/>
          </a:prstGeom>
        </p:spPr>
        <p:style>
          <a:lnRef idx="1">
            <a:schemeClr val="dk1"/>
          </a:lnRef>
          <a:fillRef idx="0">
            <a:schemeClr val="dk1"/>
          </a:fillRef>
          <a:effectRef idx="0">
            <a:schemeClr val="dk1"/>
          </a:effectRef>
          <a:fontRef idx="minor">
            <a:schemeClr val="tx1"/>
          </a:fontRef>
        </p:style>
      </p:cxnSp>
      <p:cxnSp>
        <p:nvCxnSpPr>
          <p:cNvPr id="16" name="מחבר ישר 15"/>
          <p:cNvCxnSpPr/>
          <p:nvPr/>
        </p:nvCxnSpPr>
        <p:spPr>
          <a:xfrm flipH="1">
            <a:off x="1128491" y="948991"/>
            <a:ext cx="2519681" cy="0"/>
          </a:xfrm>
          <a:prstGeom prst="line">
            <a:avLst/>
          </a:prstGeom>
        </p:spPr>
        <p:style>
          <a:lnRef idx="1">
            <a:schemeClr val="dk1"/>
          </a:lnRef>
          <a:fillRef idx="0">
            <a:schemeClr val="dk1"/>
          </a:fillRef>
          <a:effectRef idx="0">
            <a:schemeClr val="dk1"/>
          </a:effectRef>
          <a:fontRef idx="minor">
            <a:schemeClr val="tx1"/>
          </a:fontRef>
        </p:style>
      </p:cxnSp>
      <p:sp>
        <p:nvSpPr>
          <p:cNvPr id="17" name="מלבן 16"/>
          <p:cNvSpPr/>
          <p:nvPr/>
        </p:nvSpPr>
        <p:spPr>
          <a:xfrm>
            <a:off x="6688184" y="870018"/>
            <a:ext cx="2211978" cy="29909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p:cNvSpPr txBox="1"/>
          <p:nvPr/>
        </p:nvSpPr>
        <p:spPr>
          <a:xfrm>
            <a:off x="6932024" y="848430"/>
            <a:ext cx="1107440" cy="246221"/>
          </a:xfrm>
          <a:prstGeom prst="rect">
            <a:avLst/>
          </a:prstGeom>
          <a:noFill/>
        </p:spPr>
        <p:txBody>
          <a:bodyPr wrap="square" rtlCol="1">
            <a:spAutoFit/>
          </a:bodyPr>
          <a:lstStyle/>
          <a:p>
            <a:r>
              <a:rPr lang="en-US" sz="1000" dirty="0"/>
              <a:t>Feedback </a:t>
            </a:r>
            <a:endParaRPr lang="he-IL" sz="1000" dirty="0"/>
          </a:p>
        </p:txBody>
      </p:sp>
      <p:sp>
        <p:nvSpPr>
          <p:cNvPr id="19" name="TextBox 18"/>
          <p:cNvSpPr txBox="1"/>
          <p:nvPr/>
        </p:nvSpPr>
        <p:spPr>
          <a:xfrm>
            <a:off x="6707053" y="1073565"/>
            <a:ext cx="2174240" cy="830997"/>
          </a:xfrm>
          <a:prstGeom prst="rect">
            <a:avLst/>
          </a:prstGeom>
          <a:noFill/>
        </p:spPr>
        <p:txBody>
          <a:bodyPr wrap="square" rtlCol="1">
            <a:spAutoFit/>
          </a:bodyPr>
          <a:lstStyle/>
          <a:p>
            <a:pPr algn="l"/>
            <a:r>
              <a:rPr lang="en-US" sz="800" dirty="0"/>
              <a:t>-grade: int</a:t>
            </a:r>
            <a:br>
              <a:rPr lang="en-US" sz="800" dirty="0"/>
            </a:br>
            <a:r>
              <a:rPr lang="en-US" sz="800" dirty="0"/>
              <a:t> -feedback: String</a:t>
            </a:r>
            <a:br>
              <a:rPr lang="en-US" sz="800" dirty="0"/>
            </a:br>
            <a:r>
              <a:rPr lang="en-US" sz="800" dirty="0"/>
              <a:t> -emailCar: String</a:t>
            </a:r>
            <a:br>
              <a:rPr lang="en-US" sz="800" dirty="0"/>
            </a:br>
            <a:r>
              <a:rPr lang="en-US" sz="800" dirty="0"/>
              <a:t> -emailReporting: String</a:t>
            </a:r>
            <a:br>
              <a:rPr lang="en-US" sz="800" dirty="0"/>
            </a:br>
            <a:r>
              <a:rPr lang="en-US" sz="800" dirty="0"/>
              <a:t> -id: int </a:t>
            </a:r>
            <a:br>
              <a:rPr lang="en-US" sz="800" dirty="0"/>
            </a:br>
            <a:r>
              <a:rPr lang="en-US" sz="800" dirty="0"/>
              <a:t>-key: String</a:t>
            </a:r>
            <a:endParaRPr lang="he-IL" sz="800" dirty="0"/>
          </a:p>
        </p:txBody>
      </p:sp>
      <p:sp>
        <p:nvSpPr>
          <p:cNvPr id="20" name="TextBox 19"/>
          <p:cNvSpPr txBox="1"/>
          <p:nvPr/>
        </p:nvSpPr>
        <p:spPr>
          <a:xfrm>
            <a:off x="6666413" y="1904561"/>
            <a:ext cx="2214880" cy="1892826"/>
          </a:xfrm>
          <a:prstGeom prst="rect">
            <a:avLst/>
          </a:prstGeom>
          <a:noFill/>
        </p:spPr>
        <p:txBody>
          <a:bodyPr wrap="square" rtlCol="1">
            <a:spAutoFit/>
          </a:bodyPr>
          <a:lstStyle/>
          <a:p>
            <a:pPr algn="l"/>
            <a:r>
              <a:rPr lang="en-US" sz="900" dirty="0"/>
              <a:t>+getGrade(): int </a:t>
            </a:r>
            <a:br>
              <a:rPr lang="en-US" sz="900" dirty="0"/>
            </a:br>
            <a:r>
              <a:rPr lang="en-US" sz="900" dirty="0"/>
              <a:t>+setGrade(value: int): void {precondition: value.length&gt;=0&amp;&amp; value.length&lt;=10}</a:t>
            </a:r>
            <a:br>
              <a:rPr lang="en-US" sz="900" dirty="0"/>
            </a:br>
            <a:r>
              <a:rPr lang="en-US" sz="900" dirty="0"/>
              <a:t> +getFeedback(): String +setFeedback(String): void</a:t>
            </a:r>
            <a:br>
              <a:rPr lang="en-US" sz="900" dirty="0"/>
            </a:br>
            <a:r>
              <a:rPr lang="en-US" sz="900" dirty="0"/>
              <a:t> +getEmailCar(): String +setEmailCar(String): void</a:t>
            </a:r>
            <a:br>
              <a:rPr lang="en-US" sz="900" dirty="0"/>
            </a:br>
            <a:r>
              <a:rPr lang="en-US" sz="900" dirty="0"/>
              <a:t> +getId(): int</a:t>
            </a:r>
            <a:br>
              <a:rPr lang="en-US" sz="900" dirty="0"/>
            </a:br>
            <a:r>
              <a:rPr lang="en-US" sz="900" dirty="0"/>
              <a:t> +setId(int): void</a:t>
            </a:r>
            <a:br>
              <a:rPr lang="en-US" sz="900" dirty="0"/>
            </a:br>
            <a:r>
              <a:rPr lang="en-US" sz="900" dirty="0"/>
              <a:t> +getEmailReporting(): String +setEmailReporting(String): void</a:t>
            </a:r>
            <a:br>
              <a:rPr lang="en-US" sz="900" dirty="0"/>
            </a:br>
            <a:r>
              <a:rPr lang="en-US" sz="900" dirty="0"/>
              <a:t> +getKey(): String </a:t>
            </a:r>
            <a:br>
              <a:rPr lang="en-US" sz="900" dirty="0"/>
            </a:br>
            <a:r>
              <a:rPr lang="en-US" sz="900" dirty="0"/>
              <a:t>+setKey(String): void </a:t>
            </a:r>
            <a:endParaRPr lang="he-IL" sz="900" dirty="0"/>
          </a:p>
        </p:txBody>
      </p:sp>
      <p:cxnSp>
        <p:nvCxnSpPr>
          <p:cNvPr id="22" name="מחבר ישר 21"/>
          <p:cNvCxnSpPr/>
          <p:nvPr/>
        </p:nvCxnSpPr>
        <p:spPr>
          <a:xfrm flipH="1">
            <a:off x="6688183" y="1094651"/>
            <a:ext cx="2286000" cy="0"/>
          </a:xfrm>
          <a:prstGeom prst="line">
            <a:avLst/>
          </a:prstGeom>
        </p:spPr>
        <p:style>
          <a:lnRef idx="1">
            <a:schemeClr val="dk1"/>
          </a:lnRef>
          <a:fillRef idx="0">
            <a:schemeClr val="dk1"/>
          </a:fillRef>
          <a:effectRef idx="0">
            <a:schemeClr val="dk1"/>
          </a:effectRef>
          <a:fontRef idx="minor">
            <a:schemeClr val="tx1"/>
          </a:fontRef>
        </p:style>
      </p:cxnSp>
      <p:cxnSp>
        <p:nvCxnSpPr>
          <p:cNvPr id="24" name="מחבר ישר 23"/>
          <p:cNvCxnSpPr/>
          <p:nvPr/>
        </p:nvCxnSpPr>
        <p:spPr>
          <a:xfrm flipH="1">
            <a:off x="6685281" y="1904562"/>
            <a:ext cx="2286000" cy="0"/>
          </a:xfrm>
          <a:prstGeom prst="line">
            <a:avLst/>
          </a:prstGeom>
        </p:spPr>
        <p:style>
          <a:lnRef idx="1">
            <a:schemeClr val="dk1"/>
          </a:lnRef>
          <a:fillRef idx="0">
            <a:schemeClr val="dk1"/>
          </a:fillRef>
          <a:effectRef idx="0">
            <a:schemeClr val="dk1"/>
          </a:effectRef>
          <a:fontRef idx="minor">
            <a:schemeClr val="tx1"/>
          </a:fontRef>
        </p:style>
      </p:cxnSp>
      <p:sp>
        <p:nvSpPr>
          <p:cNvPr id="25" name="מלבן 24"/>
          <p:cNvSpPr/>
          <p:nvPr/>
        </p:nvSpPr>
        <p:spPr>
          <a:xfrm>
            <a:off x="4920343" y="78377"/>
            <a:ext cx="1428206" cy="4202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TextBox 25"/>
          <p:cNvSpPr txBox="1"/>
          <p:nvPr/>
        </p:nvSpPr>
        <p:spPr>
          <a:xfrm>
            <a:off x="4840508" y="150330"/>
            <a:ext cx="1767840" cy="261610"/>
          </a:xfrm>
          <a:prstGeom prst="rect">
            <a:avLst/>
          </a:prstGeom>
          <a:noFill/>
        </p:spPr>
        <p:txBody>
          <a:bodyPr wrap="square" rtlCol="1">
            <a:spAutoFit/>
          </a:bodyPr>
          <a:lstStyle/>
          <a:p>
            <a:pPr algn="l"/>
            <a:r>
              <a:rPr lang="en-US" sz="1100" dirty="0"/>
              <a:t>Bulletin Board to car</a:t>
            </a:r>
            <a:endParaRPr lang="he-IL" sz="1100" dirty="0"/>
          </a:p>
        </p:txBody>
      </p:sp>
      <p:sp>
        <p:nvSpPr>
          <p:cNvPr id="28" name="מלבן 27"/>
          <p:cNvSpPr/>
          <p:nvPr/>
        </p:nvSpPr>
        <p:spPr>
          <a:xfrm>
            <a:off x="6707053" y="4320622"/>
            <a:ext cx="2286000" cy="23066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p:cNvSpPr txBox="1"/>
          <p:nvPr/>
        </p:nvSpPr>
        <p:spPr>
          <a:xfrm>
            <a:off x="7258595" y="4283292"/>
            <a:ext cx="1881051" cy="246221"/>
          </a:xfrm>
          <a:prstGeom prst="rect">
            <a:avLst/>
          </a:prstGeom>
          <a:noFill/>
        </p:spPr>
        <p:txBody>
          <a:bodyPr wrap="square" rtlCol="1">
            <a:spAutoFit/>
          </a:bodyPr>
          <a:lstStyle/>
          <a:p>
            <a:pPr algn="l"/>
            <a:r>
              <a:rPr lang="en-US" sz="1000" dirty="0"/>
              <a:t>RegisterInformation</a:t>
            </a:r>
            <a:endParaRPr lang="he-IL" sz="1000" dirty="0"/>
          </a:p>
        </p:txBody>
      </p:sp>
      <p:sp>
        <p:nvSpPr>
          <p:cNvPr id="30" name="TextBox 29"/>
          <p:cNvSpPr txBox="1"/>
          <p:nvPr/>
        </p:nvSpPr>
        <p:spPr>
          <a:xfrm>
            <a:off x="6696167" y="4446871"/>
            <a:ext cx="2264228" cy="646331"/>
          </a:xfrm>
          <a:prstGeom prst="rect">
            <a:avLst/>
          </a:prstGeom>
          <a:noFill/>
        </p:spPr>
        <p:txBody>
          <a:bodyPr wrap="square" rtlCol="1">
            <a:spAutoFit/>
          </a:bodyPr>
          <a:lstStyle/>
          <a:p>
            <a:pPr algn="l"/>
            <a:r>
              <a:rPr lang="en-US" sz="900" dirty="0"/>
              <a:t>-email: String </a:t>
            </a:r>
            <a:br>
              <a:rPr lang="en-US" sz="900" dirty="0"/>
            </a:br>
            <a:r>
              <a:rPr lang="en-US" sz="900" dirty="0"/>
              <a:t>-password: String</a:t>
            </a:r>
            <a:br>
              <a:rPr lang="en-US" sz="900" dirty="0"/>
            </a:br>
            <a:r>
              <a:rPr lang="en-US" sz="900" dirty="0"/>
              <a:t> -id: int </a:t>
            </a:r>
            <a:br>
              <a:rPr lang="en-US" sz="900" dirty="0"/>
            </a:br>
            <a:r>
              <a:rPr lang="en-US" sz="900" dirty="0"/>
              <a:t>-cardsUser: List [0..*]</a:t>
            </a:r>
            <a:endParaRPr lang="he-IL" sz="900" dirty="0"/>
          </a:p>
        </p:txBody>
      </p:sp>
      <p:sp>
        <p:nvSpPr>
          <p:cNvPr id="31" name="TextBox 30"/>
          <p:cNvSpPr txBox="1"/>
          <p:nvPr/>
        </p:nvSpPr>
        <p:spPr>
          <a:xfrm>
            <a:off x="6663509" y="5052300"/>
            <a:ext cx="2278745" cy="1615827"/>
          </a:xfrm>
          <a:prstGeom prst="rect">
            <a:avLst/>
          </a:prstGeom>
          <a:noFill/>
        </p:spPr>
        <p:txBody>
          <a:bodyPr wrap="square" rtlCol="1">
            <a:spAutoFit/>
          </a:bodyPr>
          <a:lstStyle/>
          <a:p>
            <a:pPr algn="l"/>
            <a:r>
              <a:rPr lang="en-US" sz="900" dirty="0"/>
              <a:t>+addCardcar (CardCar)</a:t>
            </a:r>
            <a:br>
              <a:rPr lang="en-US" sz="900" dirty="0"/>
            </a:br>
            <a:r>
              <a:rPr lang="en-US" sz="900" dirty="0"/>
              <a:t> +getEmail (): String</a:t>
            </a:r>
            <a:br>
              <a:rPr lang="en-US" sz="900" dirty="0"/>
            </a:br>
            <a:r>
              <a:rPr lang="en-US" sz="900" dirty="0"/>
              <a:t> +setEmail(value: String): void {precondition: !value.errEmail } </a:t>
            </a:r>
            <a:br>
              <a:rPr lang="en-US" sz="900" dirty="0"/>
            </a:br>
            <a:r>
              <a:rPr lang="en-US" sz="900" dirty="0"/>
              <a:t>+getPassword(): String </a:t>
            </a:r>
            <a:br>
              <a:rPr lang="en-US" sz="900" dirty="0"/>
            </a:br>
            <a:r>
              <a:rPr lang="en-US" sz="900" dirty="0"/>
              <a:t>+setPassword(value: String): void {precondition: value.length&gt;=6 } +getCardsUser(): List[0..*] +setCardsUser(List[0..*]): void </a:t>
            </a:r>
            <a:br>
              <a:rPr lang="en-US" sz="900" dirty="0"/>
            </a:br>
            <a:r>
              <a:rPr lang="en-US" sz="900" dirty="0"/>
              <a:t>+getId(): int </a:t>
            </a:r>
            <a:br>
              <a:rPr lang="en-US" sz="900" dirty="0"/>
            </a:br>
            <a:r>
              <a:rPr lang="en-US" sz="900" dirty="0"/>
              <a:t>+setId(int): void</a:t>
            </a:r>
            <a:endParaRPr lang="he-IL" sz="900" dirty="0"/>
          </a:p>
        </p:txBody>
      </p:sp>
      <p:cxnSp>
        <p:nvCxnSpPr>
          <p:cNvPr id="35" name="מחבר ישר 34"/>
          <p:cNvCxnSpPr/>
          <p:nvPr/>
        </p:nvCxnSpPr>
        <p:spPr>
          <a:xfrm flipH="1">
            <a:off x="6707053" y="4456635"/>
            <a:ext cx="2286000" cy="0"/>
          </a:xfrm>
          <a:prstGeom prst="line">
            <a:avLst/>
          </a:prstGeom>
        </p:spPr>
        <p:style>
          <a:lnRef idx="1">
            <a:schemeClr val="dk1"/>
          </a:lnRef>
          <a:fillRef idx="0">
            <a:schemeClr val="dk1"/>
          </a:fillRef>
          <a:effectRef idx="0">
            <a:schemeClr val="dk1"/>
          </a:effectRef>
          <a:fontRef idx="minor">
            <a:schemeClr val="tx1"/>
          </a:fontRef>
        </p:style>
      </p:cxnSp>
      <p:cxnSp>
        <p:nvCxnSpPr>
          <p:cNvPr id="37" name="מחבר ישר 36"/>
          <p:cNvCxnSpPr/>
          <p:nvPr/>
        </p:nvCxnSpPr>
        <p:spPr>
          <a:xfrm flipH="1">
            <a:off x="6696167" y="5052300"/>
            <a:ext cx="2296886" cy="0"/>
          </a:xfrm>
          <a:prstGeom prst="line">
            <a:avLst/>
          </a:prstGeom>
        </p:spPr>
        <p:style>
          <a:lnRef idx="1">
            <a:schemeClr val="dk1"/>
          </a:lnRef>
          <a:fillRef idx="0">
            <a:schemeClr val="dk1"/>
          </a:fillRef>
          <a:effectRef idx="0">
            <a:schemeClr val="dk1"/>
          </a:effectRef>
          <a:fontRef idx="minor">
            <a:schemeClr val="tx1"/>
          </a:fontRef>
        </p:style>
      </p:cxnSp>
      <p:cxnSp>
        <p:nvCxnSpPr>
          <p:cNvPr id="39" name="מחבר ישר 38"/>
          <p:cNvCxnSpPr>
            <a:stCxn id="20" idx="2"/>
          </p:cNvCxnSpPr>
          <p:nvPr/>
        </p:nvCxnSpPr>
        <p:spPr>
          <a:xfrm>
            <a:off x="7773853" y="3797387"/>
            <a:ext cx="0" cy="522787"/>
          </a:xfrm>
          <a:prstGeom prst="line">
            <a:avLst/>
          </a:prstGeom>
        </p:spPr>
        <p:style>
          <a:lnRef idx="1">
            <a:schemeClr val="dk1"/>
          </a:lnRef>
          <a:fillRef idx="0">
            <a:schemeClr val="dk1"/>
          </a:fillRef>
          <a:effectRef idx="0">
            <a:schemeClr val="dk1"/>
          </a:effectRef>
          <a:fontRef idx="minor">
            <a:schemeClr val="tx1"/>
          </a:fontRef>
        </p:style>
      </p:cxnSp>
      <p:cxnSp>
        <p:nvCxnSpPr>
          <p:cNvPr id="45" name="מחבר ישר 44"/>
          <p:cNvCxnSpPr/>
          <p:nvPr/>
        </p:nvCxnSpPr>
        <p:spPr>
          <a:xfrm>
            <a:off x="3708401" y="5355771"/>
            <a:ext cx="2976880" cy="8709"/>
          </a:xfrm>
          <a:prstGeom prst="line">
            <a:avLst/>
          </a:prstGeom>
        </p:spPr>
        <p:style>
          <a:lnRef idx="1">
            <a:schemeClr val="dk1"/>
          </a:lnRef>
          <a:fillRef idx="0">
            <a:schemeClr val="dk1"/>
          </a:fillRef>
          <a:effectRef idx="0">
            <a:schemeClr val="dk1"/>
          </a:effectRef>
          <a:fontRef idx="minor">
            <a:schemeClr val="tx1"/>
          </a:fontRef>
        </p:style>
      </p:cxnSp>
      <p:sp>
        <p:nvSpPr>
          <p:cNvPr id="46" name="יהלום 45"/>
          <p:cNvSpPr/>
          <p:nvPr/>
        </p:nvSpPr>
        <p:spPr>
          <a:xfrm>
            <a:off x="6348549" y="157720"/>
            <a:ext cx="314960" cy="261610"/>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47" name="יהלום 46"/>
          <p:cNvSpPr/>
          <p:nvPr/>
        </p:nvSpPr>
        <p:spPr>
          <a:xfrm>
            <a:off x="4605383" y="140302"/>
            <a:ext cx="314960" cy="261610"/>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cxnSp>
        <p:nvCxnSpPr>
          <p:cNvPr id="51" name="מחבר ישר 50"/>
          <p:cNvCxnSpPr>
            <a:stCxn id="46" idx="3"/>
          </p:cNvCxnSpPr>
          <p:nvPr/>
        </p:nvCxnSpPr>
        <p:spPr>
          <a:xfrm>
            <a:off x="6663509" y="288525"/>
            <a:ext cx="1110344" cy="0"/>
          </a:xfrm>
          <a:prstGeom prst="line">
            <a:avLst/>
          </a:prstGeom>
        </p:spPr>
        <p:style>
          <a:lnRef idx="1">
            <a:schemeClr val="dk1"/>
          </a:lnRef>
          <a:fillRef idx="0">
            <a:schemeClr val="dk1"/>
          </a:fillRef>
          <a:effectRef idx="0">
            <a:schemeClr val="dk1"/>
          </a:effectRef>
          <a:fontRef idx="minor">
            <a:schemeClr val="tx1"/>
          </a:fontRef>
        </p:style>
      </p:cxnSp>
      <p:cxnSp>
        <p:nvCxnSpPr>
          <p:cNvPr id="53" name="מחבר ישר 52"/>
          <p:cNvCxnSpPr/>
          <p:nvPr/>
        </p:nvCxnSpPr>
        <p:spPr>
          <a:xfrm>
            <a:off x="7773853" y="288525"/>
            <a:ext cx="0" cy="581493"/>
          </a:xfrm>
          <a:prstGeom prst="line">
            <a:avLst/>
          </a:prstGeom>
        </p:spPr>
        <p:style>
          <a:lnRef idx="1">
            <a:schemeClr val="dk1"/>
          </a:lnRef>
          <a:fillRef idx="0">
            <a:schemeClr val="dk1"/>
          </a:fillRef>
          <a:effectRef idx="0">
            <a:schemeClr val="dk1"/>
          </a:effectRef>
          <a:fontRef idx="minor">
            <a:schemeClr val="tx1"/>
          </a:fontRef>
        </p:style>
      </p:cxnSp>
      <p:cxnSp>
        <p:nvCxnSpPr>
          <p:cNvPr id="55" name="מחבר ישר 54"/>
          <p:cNvCxnSpPr>
            <a:stCxn id="47" idx="1"/>
          </p:cNvCxnSpPr>
          <p:nvPr/>
        </p:nvCxnSpPr>
        <p:spPr>
          <a:xfrm flipH="1">
            <a:off x="2308502" y="271107"/>
            <a:ext cx="2296881" cy="0"/>
          </a:xfrm>
          <a:prstGeom prst="line">
            <a:avLst/>
          </a:prstGeom>
        </p:spPr>
        <p:style>
          <a:lnRef idx="1">
            <a:schemeClr val="dk1"/>
          </a:lnRef>
          <a:fillRef idx="0">
            <a:schemeClr val="dk1"/>
          </a:fillRef>
          <a:effectRef idx="0">
            <a:schemeClr val="dk1"/>
          </a:effectRef>
          <a:fontRef idx="minor">
            <a:schemeClr val="tx1"/>
          </a:fontRef>
        </p:style>
      </p:cxnSp>
      <p:cxnSp>
        <p:nvCxnSpPr>
          <p:cNvPr id="57" name="מחבר ישר 56"/>
          <p:cNvCxnSpPr/>
          <p:nvPr/>
        </p:nvCxnSpPr>
        <p:spPr>
          <a:xfrm>
            <a:off x="2308502" y="288525"/>
            <a:ext cx="0" cy="418286"/>
          </a:xfrm>
          <a:prstGeom prst="line">
            <a:avLst/>
          </a:prstGeom>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6374672" y="393251"/>
            <a:ext cx="297544" cy="369332"/>
          </a:xfrm>
          <a:prstGeom prst="rect">
            <a:avLst/>
          </a:prstGeom>
          <a:noFill/>
        </p:spPr>
        <p:txBody>
          <a:bodyPr wrap="square" rtlCol="1">
            <a:spAutoFit/>
          </a:bodyPr>
          <a:lstStyle/>
          <a:p>
            <a:r>
              <a:rPr lang="en-US" dirty="0"/>
              <a:t>1</a:t>
            </a:r>
            <a:endParaRPr lang="he-IL" dirty="0"/>
          </a:p>
        </p:txBody>
      </p:sp>
      <p:sp>
        <p:nvSpPr>
          <p:cNvPr id="59" name="TextBox 58"/>
          <p:cNvSpPr txBox="1"/>
          <p:nvPr/>
        </p:nvSpPr>
        <p:spPr>
          <a:xfrm>
            <a:off x="4680855" y="354686"/>
            <a:ext cx="239488" cy="369332"/>
          </a:xfrm>
          <a:prstGeom prst="rect">
            <a:avLst/>
          </a:prstGeom>
          <a:noFill/>
        </p:spPr>
        <p:txBody>
          <a:bodyPr wrap="square" rtlCol="1">
            <a:spAutoFit/>
          </a:bodyPr>
          <a:lstStyle/>
          <a:p>
            <a:r>
              <a:rPr lang="en-US" dirty="0"/>
              <a:t>1</a:t>
            </a:r>
            <a:endParaRPr lang="he-IL" dirty="0"/>
          </a:p>
        </p:txBody>
      </p:sp>
      <p:sp>
        <p:nvSpPr>
          <p:cNvPr id="60" name="TextBox 59"/>
          <p:cNvSpPr txBox="1"/>
          <p:nvPr/>
        </p:nvSpPr>
        <p:spPr>
          <a:xfrm>
            <a:off x="6387737" y="5052299"/>
            <a:ext cx="297544" cy="369332"/>
          </a:xfrm>
          <a:prstGeom prst="rect">
            <a:avLst/>
          </a:prstGeom>
          <a:noFill/>
        </p:spPr>
        <p:txBody>
          <a:bodyPr wrap="square" rtlCol="1">
            <a:spAutoFit/>
          </a:bodyPr>
          <a:lstStyle/>
          <a:p>
            <a:r>
              <a:rPr lang="en-US" dirty="0"/>
              <a:t>1</a:t>
            </a:r>
            <a:endParaRPr lang="he-IL" dirty="0"/>
          </a:p>
        </p:txBody>
      </p:sp>
      <p:sp>
        <p:nvSpPr>
          <p:cNvPr id="61" name="TextBox 60"/>
          <p:cNvSpPr txBox="1"/>
          <p:nvPr/>
        </p:nvSpPr>
        <p:spPr>
          <a:xfrm>
            <a:off x="7547068" y="4029017"/>
            <a:ext cx="297544" cy="369332"/>
          </a:xfrm>
          <a:prstGeom prst="rect">
            <a:avLst/>
          </a:prstGeom>
          <a:noFill/>
        </p:spPr>
        <p:txBody>
          <a:bodyPr wrap="square" rtlCol="1">
            <a:spAutoFit/>
          </a:bodyPr>
          <a:lstStyle/>
          <a:p>
            <a:r>
              <a:rPr lang="en-US" dirty="0"/>
              <a:t>1</a:t>
            </a:r>
            <a:endParaRPr lang="he-IL" dirty="0"/>
          </a:p>
        </p:txBody>
      </p:sp>
      <p:sp>
        <p:nvSpPr>
          <p:cNvPr id="62" name="TextBox 61"/>
          <p:cNvSpPr txBox="1"/>
          <p:nvPr/>
        </p:nvSpPr>
        <p:spPr>
          <a:xfrm>
            <a:off x="2286723" y="393251"/>
            <a:ext cx="717734" cy="369054"/>
          </a:xfrm>
          <a:prstGeom prst="rect">
            <a:avLst/>
          </a:prstGeom>
          <a:noFill/>
        </p:spPr>
        <p:txBody>
          <a:bodyPr wrap="square" rtlCol="1">
            <a:spAutoFit/>
          </a:bodyPr>
          <a:lstStyle/>
          <a:p>
            <a:pPr algn="l"/>
            <a:r>
              <a:rPr lang="en-US" dirty="0"/>
              <a:t>0…*</a:t>
            </a:r>
            <a:endParaRPr lang="he-IL" dirty="0"/>
          </a:p>
        </p:txBody>
      </p:sp>
      <p:sp>
        <p:nvSpPr>
          <p:cNvPr id="63" name="TextBox 62"/>
          <p:cNvSpPr txBox="1"/>
          <p:nvPr/>
        </p:nvSpPr>
        <p:spPr>
          <a:xfrm>
            <a:off x="3693160" y="5025656"/>
            <a:ext cx="717734" cy="369054"/>
          </a:xfrm>
          <a:prstGeom prst="rect">
            <a:avLst/>
          </a:prstGeom>
          <a:noFill/>
        </p:spPr>
        <p:txBody>
          <a:bodyPr wrap="square" rtlCol="1">
            <a:spAutoFit/>
          </a:bodyPr>
          <a:lstStyle/>
          <a:p>
            <a:pPr algn="l"/>
            <a:r>
              <a:rPr lang="en-US" dirty="0"/>
              <a:t>0…*</a:t>
            </a:r>
            <a:endParaRPr lang="he-IL" dirty="0"/>
          </a:p>
        </p:txBody>
      </p:sp>
      <p:sp>
        <p:nvSpPr>
          <p:cNvPr id="64" name="TextBox 63"/>
          <p:cNvSpPr txBox="1"/>
          <p:nvPr/>
        </p:nvSpPr>
        <p:spPr>
          <a:xfrm>
            <a:off x="7773853" y="3730779"/>
            <a:ext cx="717734" cy="369054"/>
          </a:xfrm>
          <a:prstGeom prst="rect">
            <a:avLst/>
          </a:prstGeom>
          <a:noFill/>
        </p:spPr>
        <p:txBody>
          <a:bodyPr wrap="square" rtlCol="1">
            <a:spAutoFit/>
          </a:bodyPr>
          <a:lstStyle/>
          <a:p>
            <a:pPr algn="l"/>
            <a:r>
              <a:rPr lang="en-US" dirty="0"/>
              <a:t>0…*</a:t>
            </a:r>
            <a:endParaRPr lang="he-IL" dirty="0"/>
          </a:p>
        </p:txBody>
      </p:sp>
      <p:sp>
        <p:nvSpPr>
          <p:cNvPr id="65" name="TextBox 64"/>
          <p:cNvSpPr txBox="1"/>
          <p:nvPr/>
        </p:nvSpPr>
        <p:spPr>
          <a:xfrm>
            <a:off x="7260771" y="569676"/>
            <a:ext cx="717734" cy="369054"/>
          </a:xfrm>
          <a:prstGeom prst="rect">
            <a:avLst/>
          </a:prstGeom>
          <a:noFill/>
        </p:spPr>
        <p:txBody>
          <a:bodyPr wrap="square" rtlCol="1">
            <a:spAutoFit/>
          </a:bodyPr>
          <a:lstStyle/>
          <a:p>
            <a:pPr algn="l"/>
            <a:r>
              <a:rPr lang="en-US" dirty="0"/>
              <a:t>0…*</a:t>
            </a:r>
            <a:endParaRPr lang="he-IL" dirty="0"/>
          </a:p>
        </p:txBody>
      </p:sp>
      <p:sp>
        <p:nvSpPr>
          <p:cNvPr id="66" name="TextBox 65"/>
          <p:cNvSpPr txBox="1"/>
          <p:nvPr/>
        </p:nvSpPr>
        <p:spPr>
          <a:xfrm>
            <a:off x="9308018" y="157720"/>
            <a:ext cx="1526175" cy="369332"/>
          </a:xfrm>
          <a:prstGeom prst="rect">
            <a:avLst/>
          </a:prstGeom>
          <a:noFill/>
        </p:spPr>
        <p:txBody>
          <a:bodyPr wrap="square" rtlCol="1">
            <a:spAutoFit/>
          </a:bodyPr>
          <a:lstStyle/>
          <a:p>
            <a:r>
              <a:rPr lang="en-US" dirty="0"/>
              <a:t>Class diagram</a:t>
            </a:r>
            <a:endParaRPr lang="he-IL" dirty="0"/>
          </a:p>
        </p:txBody>
      </p:sp>
    </p:spTree>
    <p:extLst>
      <p:ext uri="{BB962C8B-B14F-4D97-AF65-F5344CB8AC3E}">
        <p14:creationId xmlns:p14="http://schemas.microsoft.com/office/powerpoint/2010/main" val="292436529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מלבן 1"/>
          <p:cNvSpPr/>
          <p:nvPr/>
        </p:nvSpPr>
        <p:spPr>
          <a:xfrm>
            <a:off x="2099579" y="1180909"/>
            <a:ext cx="1672046" cy="418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לבן 2"/>
          <p:cNvSpPr/>
          <p:nvPr/>
        </p:nvSpPr>
        <p:spPr>
          <a:xfrm>
            <a:off x="5933256" y="1180274"/>
            <a:ext cx="1672046" cy="418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p:cNvSpPr/>
          <p:nvPr/>
        </p:nvSpPr>
        <p:spPr>
          <a:xfrm>
            <a:off x="2849468" y="1649697"/>
            <a:ext cx="188324" cy="36401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p:cNvSpPr/>
          <p:nvPr/>
        </p:nvSpPr>
        <p:spPr>
          <a:xfrm>
            <a:off x="6623958" y="2254330"/>
            <a:ext cx="181100" cy="15295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 name="מחבר חץ ישר 8"/>
          <p:cNvCxnSpPr/>
          <p:nvPr/>
        </p:nvCxnSpPr>
        <p:spPr>
          <a:xfrm>
            <a:off x="1175103" y="1964514"/>
            <a:ext cx="15327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2091420" y="1273872"/>
            <a:ext cx="1933850" cy="246221"/>
          </a:xfrm>
          <a:prstGeom prst="rect">
            <a:avLst/>
          </a:prstGeom>
          <a:noFill/>
        </p:spPr>
        <p:txBody>
          <a:bodyPr wrap="square" rtlCol="1">
            <a:spAutoFit/>
          </a:bodyPr>
          <a:lstStyle/>
          <a:p>
            <a:pPr algn="l"/>
            <a:r>
              <a:rPr lang="en-US" sz="1000" dirty="0"/>
              <a:t>user1:RegisterInformation</a:t>
            </a:r>
            <a:endParaRPr lang="he-IL" sz="1000" dirty="0"/>
          </a:p>
        </p:txBody>
      </p:sp>
      <p:sp>
        <p:nvSpPr>
          <p:cNvPr id="11" name="TextBox 10"/>
          <p:cNvSpPr txBox="1"/>
          <p:nvPr/>
        </p:nvSpPr>
        <p:spPr>
          <a:xfrm>
            <a:off x="6007532" y="1216221"/>
            <a:ext cx="1558835" cy="307777"/>
          </a:xfrm>
          <a:prstGeom prst="rect">
            <a:avLst/>
          </a:prstGeom>
          <a:noFill/>
        </p:spPr>
        <p:txBody>
          <a:bodyPr wrap="square" rtlCol="1">
            <a:spAutoFit/>
          </a:bodyPr>
          <a:lstStyle/>
          <a:p>
            <a:pPr algn="l"/>
            <a:r>
              <a:rPr lang="en-US" sz="1400" dirty="0"/>
              <a:t>Card1:Cardcar</a:t>
            </a:r>
            <a:endParaRPr lang="he-IL" sz="1400" dirty="0"/>
          </a:p>
        </p:txBody>
      </p:sp>
      <p:sp>
        <p:nvSpPr>
          <p:cNvPr id="13" name="TextBox 12"/>
          <p:cNvSpPr txBox="1"/>
          <p:nvPr/>
        </p:nvSpPr>
        <p:spPr>
          <a:xfrm>
            <a:off x="3975579" y="2228710"/>
            <a:ext cx="1686198" cy="261610"/>
          </a:xfrm>
          <a:prstGeom prst="rect">
            <a:avLst/>
          </a:prstGeom>
          <a:noFill/>
        </p:spPr>
        <p:txBody>
          <a:bodyPr wrap="square" rtlCol="1">
            <a:spAutoFit/>
          </a:bodyPr>
          <a:lstStyle/>
          <a:p>
            <a:r>
              <a:rPr lang="en-US" sz="1100" dirty="0"/>
              <a:t>saveData()</a:t>
            </a:r>
            <a:endParaRPr lang="he-IL" sz="1100" dirty="0"/>
          </a:p>
        </p:txBody>
      </p:sp>
      <p:cxnSp>
        <p:nvCxnSpPr>
          <p:cNvPr id="15" name="מחבר ישר 14"/>
          <p:cNvCxnSpPr/>
          <p:nvPr/>
        </p:nvCxnSpPr>
        <p:spPr>
          <a:xfrm>
            <a:off x="3197135" y="2357991"/>
            <a:ext cx="778327" cy="0"/>
          </a:xfrm>
          <a:prstGeom prst="line">
            <a:avLst/>
          </a:prstGeom>
        </p:spPr>
        <p:style>
          <a:lnRef idx="1">
            <a:schemeClr val="dk1"/>
          </a:lnRef>
          <a:fillRef idx="0">
            <a:schemeClr val="dk1"/>
          </a:fillRef>
          <a:effectRef idx="0">
            <a:schemeClr val="dk1"/>
          </a:effectRef>
          <a:fontRef idx="minor">
            <a:schemeClr val="tx1"/>
          </a:fontRef>
        </p:style>
      </p:cxnSp>
      <p:cxnSp>
        <p:nvCxnSpPr>
          <p:cNvPr id="17" name="מחבר חץ ישר 16"/>
          <p:cNvCxnSpPr/>
          <p:nvPr/>
        </p:nvCxnSpPr>
        <p:spPr>
          <a:xfrm>
            <a:off x="4937760" y="2357991"/>
            <a:ext cx="146701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6769279" y="2297293"/>
            <a:ext cx="1124534" cy="369332"/>
          </a:xfrm>
          <a:prstGeom prst="rect">
            <a:avLst/>
          </a:prstGeom>
          <a:noFill/>
        </p:spPr>
        <p:txBody>
          <a:bodyPr wrap="square" rtlCol="1">
            <a:spAutoFit/>
          </a:bodyPr>
          <a:lstStyle/>
          <a:p>
            <a:r>
              <a:rPr lang="he-IL" sz="900" dirty="0"/>
              <a:t>הכרטיס קיים כל עוד </a:t>
            </a:r>
            <a:br>
              <a:rPr lang="en-US" sz="900" dirty="0"/>
            </a:br>
            <a:r>
              <a:rPr lang="he-IL" sz="900" dirty="0"/>
              <a:t>התאריך שלו רלוונטי</a:t>
            </a:r>
          </a:p>
        </p:txBody>
      </p:sp>
      <p:cxnSp>
        <p:nvCxnSpPr>
          <p:cNvPr id="38" name="מחבר ישר 37"/>
          <p:cNvCxnSpPr/>
          <p:nvPr/>
        </p:nvCxnSpPr>
        <p:spPr>
          <a:xfrm>
            <a:off x="3179578" y="5064268"/>
            <a:ext cx="813440"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3948912" y="4925059"/>
            <a:ext cx="1686198" cy="261610"/>
          </a:xfrm>
          <a:prstGeom prst="rect">
            <a:avLst/>
          </a:prstGeom>
          <a:noFill/>
        </p:spPr>
        <p:txBody>
          <a:bodyPr wrap="square" rtlCol="1">
            <a:spAutoFit/>
          </a:bodyPr>
          <a:lstStyle/>
          <a:p>
            <a:pPr algn="l"/>
            <a:r>
              <a:rPr lang="en-US" sz="1100" dirty="0"/>
              <a:t>deleteCard(Card1)</a:t>
            </a:r>
            <a:endParaRPr lang="he-IL" sz="1100" dirty="0"/>
          </a:p>
        </p:txBody>
      </p:sp>
      <p:cxnSp>
        <p:nvCxnSpPr>
          <p:cNvPr id="40" name="מחבר חץ ישר 39"/>
          <p:cNvCxnSpPr/>
          <p:nvPr/>
        </p:nvCxnSpPr>
        <p:spPr>
          <a:xfrm>
            <a:off x="5222437" y="5059385"/>
            <a:ext cx="11729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כפל 45"/>
          <p:cNvSpPr/>
          <p:nvPr/>
        </p:nvSpPr>
        <p:spPr>
          <a:xfrm>
            <a:off x="6404776" y="4843876"/>
            <a:ext cx="567147" cy="4310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0" name="מחבר ישר 49"/>
          <p:cNvCxnSpPr/>
          <p:nvPr/>
        </p:nvCxnSpPr>
        <p:spPr>
          <a:xfrm flipH="1">
            <a:off x="6714561" y="1641754"/>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60" name="מחבר ישר 59"/>
          <p:cNvCxnSpPr/>
          <p:nvPr/>
        </p:nvCxnSpPr>
        <p:spPr>
          <a:xfrm flipH="1">
            <a:off x="6712399" y="1798022"/>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64" name="מחבר ישר 63"/>
          <p:cNvCxnSpPr/>
          <p:nvPr/>
        </p:nvCxnSpPr>
        <p:spPr>
          <a:xfrm flipH="1">
            <a:off x="6707512" y="3810180"/>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65" name="מחבר ישר 64"/>
          <p:cNvCxnSpPr/>
          <p:nvPr/>
        </p:nvCxnSpPr>
        <p:spPr>
          <a:xfrm flipH="1">
            <a:off x="6709141" y="4107861"/>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66" name="מחבר ישר 65"/>
          <p:cNvCxnSpPr/>
          <p:nvPr/>
        </p:nvCxnSpPr>
        <p:spPr>
          <a:xfrm flipH="1">
            <a:off x="6699783" y="4292430"/>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67" name="מחבר ישר 66"/>
          <p:cNvCxnSpPr/>
          <p:nvPr/>
        </p:nvCxnSpPr>
        <p:spPr>
          <a:xfrm flipH="1">
            <a:off x="6697174" y="4448855"/>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68" name="מחבר ישר 67"/>
          <p:cNvCxnSpPr/>
          <p:nvPr/>
        </p:nvCxnSpPr>
        <p:spPr>
          <a:xfrm flipH="1">
            <a:off x="6692986" y="4600682"/>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69" name="מחבר ישר 68"/>
          <p:cNvCxnSpPr/>
          <p:nvPr/>
        </p:nvCxnSpPr>
        <p:spPr>
          <a:xfrm flipH="1">
            <a:off x="6688349" y="4752509"/>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70" name="מחבר ישר 69"/>
          <p:cNvCxnSpPr/>
          <p:nvPr/>
        </p:nvCxnSpPr>
        <p:spPr>
          <a:xfrm flipH="1">
            <a:off x="6705883" y="3983664"/>
            <a:ext cx="1629" cy="97943"/>
          </a:xfrm>
          <a:prstGeom prst="line">
            <a:avLst/>
          </a:prstGeom>
        </p:spPr>
        <p:style>
          <a:lnRef idx="1">
            <a:schemeClr val="dk1"/>
          </a:lnRef>
          <a:fillRef idx="0">
            <a:schemeClr val="dk1"/>
          </a:fillRef>
          <a:effectRef idx="0">
            <a:schemeClr val="dk1"/>
          </a:effectRef>
          <a:fontRef idx="minor">
            <a:schemeClr val="tx1"/>
          </a:fontRef>
        </p:style>
      </p:cxnSp>
      <p:sp>
        <p:nvSpPr>
          <p:cNvPr id="71" name="מלבן 70"/>
          <p:cNvSpPr/>
          <p:nvPr/>
        </p:nvSpPr>
        <p:spPr>
          <a:xfrm>
            <a:off x="9489545" y="1158765"/>
            <a:ext cx="1672046" cy="418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TextBox 71"/>
          <p:cNvSpPr txBox="1"/>
          <p:nvPr/>
        </p:nvSpPr>
        <p:spPr>
          <a:xfrm>
            <a:off x="9674617" y="1121141"/>
            <a:ext cx="1836223" cy="523220"/>
          </a:xfrm>
          <a:prstGeom prst="rect">
            <a:avLst/>
          </a:prstGeom>
          <a:noFill/>
        </p:spPr>
        <p:txBody>
          <a:bodyPr wrap="square" rtlCol="1">
            <a:spAutoFit/>
          </a:bodyPr>
          <a:lstStyle/>
          <a:p>
            <a:pPr algn="l"/>
            <a:r>
              <a:rPr lang="en-US" sz="1400" dirty="0"/>
              <a:t>feedback :Feedback</a:t>
            </a:r>
            <a:endParaRPr lang="he-IL" sz="1400" dirty="0"/>
          </a:p>
          <a:p>
            <a:pPr algn="l"/>
            <a:endParaRPr lang="he-IL" sz="1400" dirty="0"/>
          </a:p>
        </p:txBody>
      </p:sp>
      <p:cxnSp>
        <p:nvCxnSpPr>
          <p:cNvPr id="73" name="מחבר ישר 72"/>
          <p:cNvCxnSpPr/>
          <p:nvPr/>
        </p:nvCxnSpPr>
        <p:spPr>
          <a:xfrm flipV="1">
            <a:off x="5324481" y="2739942"/>
            <a:ext cx="1217550" cy="11988"/>
          </a:xfrm>
          <a:prstGeom prst="line">
            <a:avLst/>
          </a:prstGeom>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4792011" y="2629782"/>
            <a:ext cx="686640" cy="261610"/>
          </a:xfrm>
          <a:prstGeom prst="rect">
            <a:avLst/>
          </a:prstGeom>
          <a:noFill/>
        </p:spPr>
        <p:txBody>
          <a:bodyPr wrap="square" rtlCol="1">
            <a:spAutoFit/>
          </a:bodyPr>
          <a:lstStyle/>
          <a:p>
            <a:pPr algn="l"/>
            <a:r>
              <a:rPr lang="en-US" sz="1100" dirty="0"/>
              <a:t>Card1</a:t>
            </a:r>
            <a:endParaRPr lang="he-IL" sz="1100" dirty="0"/>
          </a:p>
        </p:txBody>
      </p:sp>
      <p:cxnSp>
        <p:nvCxnSpPr>
          <p:cNvPr id="79" name="מחבר ישר 78"/>
          <p:cNvCxnSpPr>
            <a:stCxn id="74" idx="1"/>
          </p:cNvCxnSpPr>
          <p:nvPr/>
        </p:nvCxnSpPr>
        <p:spPr>
          <a:xfrm flipH="1">
            <a:off x="3196043" y="2760587"/>
            <a:ext cx="1595968" cy="0"/>
          </a:xfrm>
          <a:prstGeom prst="line">
            <a:avLst/>
          </a:prstGeom>
        </p:spPr>
        <p:style>
          <a:lnRef idx="1">
            <a:schemeClr val="dk1"/>
          </a:lnRef>
          <a:fillRef idx="0">
            <a:schemeClr val="dk1"/>
          </a:fillRef>
          <a:effectRef idx="0">
            <a:schemeClr val="dk1"/>
          </a:effectRef>
          <a:fontRef idx="minor">
            <a:schemeClr val="tx1"/>
          </a:fontRef>
        </p:style>
      </p:cxnSp>
      <p:cxnSp>
        <p:nvCxnSpPr>
          <p:cNvPr id="81" name="מחבר ישר 80"/>
          <p:cNvCxnSpPr/>
          <p:nvPr/>
        </p:nvCxnSpPr>
        <p:spPr>
          <a:xfrm flipV="1">
            <a:off x="3196043" y="2665857"/>
            <a:ext cx="113214" cy="94730"/>
          </a:xfrm>
          <a:prstGeom prst="line">
            <a:avLst/>
          </a:prstGeom>
        </p:spPr>
        <p:style>
          <a:lnRef idx="1">
            <a:schemeClr val="dk1"/>
          </a:lnRef>
          <a:fillRef idx="0">
            <a:schemeClr val="dk1"/>
          </a:fillRef>
          <a:effectRef idx="0">
            <a:schemeClr val="dk1"/>
          </a:effectRef>
          <a:fontRef idx="minor">
            <a:schemeClr val="tx1"/>
          </a:fontRef>
        </p:style>
      </p:cxnSp>
      <p:cxnSp>
        <p:nvCxnSpPr>
          <p:cNvPr id="83" name="מחבר ישר 82"/>
          <p:cNvCxnSpPr/>
          <p:nvPr/>
        </p:nvCxnSpPr>
        <p:spPr>
          <a:xfrm>
            <a:off x="3196043" y="2760587"/>
            <a:ext cx="113214" cy="94730"/>
          </a:xfrm>
          <a:prstGeom prst="line">
            <a:avLst/>
          </a:prstGeom>
        </p:spPr>
        <p:style>
          <a:lnRef idx="1">
            <a:schemeClr val="dk1"/>
          </a:lnRef>
          <a:fillRef idx="0">
            <a:schemeClr val="dk1"/>
          </a:fillRef>
          <a:effectRef idx="0">
            <a:schemeClr val="dk1"/>
          </a:effectRef>
          <a:fontRef idx="minor">
            <a:schemeClr val="tx1"/>
          </a:fontRef>
        </p:style>
      </p:cxnSp>
      <p:cxnSp>
        <p:nvCxnSpPr>
          <p:cNvPr id="85" name="מחבר ישר 84"/>
          <p:cNvCxnSpPr/>
          <p:nvPr/>
        </p:nvCxnSpPr>
        <p:spPr>
          <a:xfrm>
            <a:off x="6971923" y="2760587"/>
            <a:ext cx="987711" cy="0"/>
          </a:xfrm>
          <a:prstGeom prst="line">
            <a:avLst/>
          </a:prstGeom>
        </p:spPr>
        <p:style>
          <a:lnRef idx="1">
            <a:schemeClr val="dk1"/>
          </a:lnRef>
          <a:fillRef idx="0">
            <a:schemeClr val="dk1"/>
          </a:fillRef>
          <a:effectRef idx="0">
            <a:schemeClr val="dk1"/>
          </a:effectRef>
          <a:fontRef idx="minor">
            <a:schemeClr val="tx1"/>
          </a:fontRef>
        </p:style>
      </p:cxnSp>
      <p:cxnSp>
        <p:nvCxnSpPr>
          <p:cNvPr id="87" name="מחבר חץ ישר 86"/>
          <p:cNvCxnSpPr/>
          <p:nvPr/>
        </p:nvCxnSpPr>
        <p:spPr>
          <a:xfrm>
            <a:off x="9220315" y="2760587"/>
            <a:ext cx="9086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מלבן 87"/>
          <p:cNvSpPr/>
          <p:nvPr/>
        </p:nvSpPr>
        <p:spPr>
          <a:xfrm>
            <a:off x="10197738" y="2629782"/>
            <a:ext cx="187640" cy="9233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89" name="מחבר ישר 88"/>
          <p:cNvCxnSpPr/>
          <p:nvPr/>
        </p:nvCxnSpPr>
        <p:spPr>
          <a:xfrm flipH="1">
            <a:off x="10307900" y="1639024"/>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91" name="מחבר ישר 90"/>
          <p:cNvCxnSpPr/>
          <p:nvPr/>
        </p:nvCxnSpPr>
        <p:spPr>
          <a:xfrm flipH="1">
            <a:off x="10306761" y="1785649"/>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97" name="מחבר ישר 96"/>
          <p:cNvCxnSpPr/>
          <p:nvPr/>
        </p:nvCxnSpPr>
        <p:spPr>
          <a:xfrm flipH="1">
            <a:off x="10303826" y="1964514"/>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99" name="מחבר ישר 98"/>
          <p:cNvCxnSpPr/>
          <p:nvPr/>
        </p:nvCxnSpPr>
        <p:spPr>
          <a:xfrm flipH="1">
            <a:off x="10303826" y="2156387"/>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100" name="מחבר ישר 99"/>
          <p:cNvCxnSpPr/>
          <p:nvPr/>
        </p:nvCxnSpPr>
        <p:spPr>
          <a:xfrm flipH="1">
            <a:off x="10303826" y="2331893"/>
            <a:ext cx="1629" cy="97943"/>
          </a:xfrm>
          <a:prstGeom prst="line">
            <a:avLst/>
          </a:prstGeom>
        </p:spPr>
        <p:style>
          <a:lnRef idx="1">
            <a:schemeClr val="dk1"/>
          </a:lnRef>
          <a:fillRef idx="0">
            <a:schemeClr val="dk1"/>
          </a:fillRef>
          <a:effectRef idx="0">
            <a:schemeClr val="dk1"/>
          </a:effectRef>
          <a:fontRef idx="minor">
            <a:schemeClr val="tx1"/>
          </a:fontRef>
        </p:style>
      </p:cxnSp>
      <p:sp>
        <p:nvSpPr>
          <p:cNvPr id="106" name="TextBox 105"/>
          <p:cNvSpPr txBox="1"/>
          <p:nvPr/>
        </p:nvSpPr>
        <p:spPr>
          <a:xfrm>
            <a:off x="7959634" y="2641351"/>
            <a:ext cx="1686198" cy="261610"/>
          </a:xfrm>
          <a:prstGeom prst="rect">
            <a:avLst/>
          </a:prstGeom>
          <a:noFill/>
        </p:spPr>
        <p:txBody>
          <a:bodyPr wrap="square" rtlCol="1">
            <a:spAutoFit/>
          </a:bodyPr>
          <a:lstStyle/>
          <a:p>
            <a:r>
              <a:rPr lang="en-US" sz="1100" dirty="0"/>
              <a:t>addFeedback (Card1)</a:t>
            </a:r>
            <a:endParaRPr lang="he-IL" sz="1100" dirty="0"/>
          </a:p>
        </p:txBody>
      </p:sp>
      <p:cxnSp>
        <p:nvCxnSpPr>
          <p:cNvPr id="110" name="מחבר ישר 109"/>
          <p:cNvCxnSpPr/>
          <p:nvPr/>
        </p:nvCxnSpPr>
        <p:spPr>
          <a:xfrm flipV="1">
            <a:off x="8911369" y="3101347"/>
            <a:ext cx="1217550" cy="11988"/>
          </a:xfrm>
          <a:prstGeom prst="line">
            <a:avLst/>
          </a:prstGeom>
        </p:spPr>
        <p:style>
          <a:lnRef idx="1">
            <a:schemeClr val="dk1"/>
          </a:lnRef>
          <a:fillRef idx="0">
            <a:schemeClr val="dk1"/>
          </a:fillRef>
          <a:effectRef idx="0">
            <a:schemeClr val="dk1"/>
          </a:effectRef>
          <a:fontRef idx="minor">
            <a:schemeClr val="tx1"/>
          </a:fontRef>
        </p:style>
      </p:cxnSp>
      <p:sp>
        <p:nvSpPr>
          <p:cNvPr id="111" name="TextBox 110"/>
          <p:cNvSpPr txBox="1"/>
          <p:nvPr/>
        </p:nvSpPr>
        <p:spPr>
          <a:xfrm>
            <a:off x="8190420" y="2970542"/>
            <a:ext cx="934179" cy="261610"/>
          </a:xfrm>
          <a:prstGeom prst="rect">
            <a:avLst/>
          </a:prstGeom>
          <a:noFill/>
        </p:spPr>
        <p:txBody>
          <a:bodyPr wrap="square" rtlCol="1">
            <a:spAutoFit/>
          </a:bodyPr>
          <a:lstStyle/>
          <a:p>
            <a:pPr algn="l"/>
            <a:r>
              <a:rPr lang="en-US" sz="1100" dirty="0"/>
              <a:t>feedback</a:t>
            </a:r>
            <a:endParaRPr lang="he-IL" sz="1100" dirty="0"/>
          </a:p>
        </p:txBody>
      </p:sp>
      <p:cxnSp>
        <p:nvCxnSpPr>
          <p:cNvPr id="112" name="מחבר ישר 111"/>
          <p:cNvCxnSpPr>
            <a:stCxn id="111" idx="1"/>
          </p:cNvCxnSpPr>
          <p:nvPr/>
        </p:nvCxnSpPr>
        <p:spPr>
          <a:xfrm flipH="1">
            <a:off x="6942314" y="3101347"/>
            <a:ext cx="1248106" cy="2225"/>
          </a:xfrm>
          <a:prstGeom prst="line">
            <a:avLst/>
          </a:prstGeom>
        </p:spPr>
        <p:style>
          <a:lnRef idx="1">
            <a:schemeClr val="dk1"/>
          </a:lnRef>
          <a:fillRef idx="0">
            <a:schemeClr val="dk1"/>
          </a:fillRef>
          <a:effectRef idx="0">
            <a:schemeClr val="dk1"/>
          </a:effectRef>
          <a:fontRef idx="minor">
            <a:schemeClr val="tx1"/>
          </a:fontRef>
        </p:style>
      </p:cxnSp>
      <p:cxnSp>
        <p:nvCxnSpPr>
          <p:cNvPr id="115" name="מחבר ישר 114"/>
          <p:cNvCxnSpPr/>
          <p:nvPr/>
        </p:nvCxnSpPr>
        <p:spPr>
          <a:xfrm flipV="1">
            <a:off x="6942314" y="2996099"/>
            <a:ext cx="113214" cy="94730"/>
          </a:xfrm>
          <a:prstGeom prst="line">
            <a:avLst/>
          </a:prstGeom>
        </p:spPr>
        <p:style>
          <a:lnRef idx="1">
            <a:schemeClr val="dk1"/>
          </a:lnRef>
          <a:fillRef idx="0">
            <a:schemeClr val="dk1"/>
          </a:fillRef>
          <a:effectRef idx="0">
            <a:schemeClr val="dk1"/>
          </a:effectRef>
          <a:fontRef idx="minor">
            <a:schemeClr val="tx1"/>
          </a:fontRef>
        </p:style>
      </p:cxnSp>
      <p:cxnSp>
        <p:nvCxnSpPr>
          <p:cNvPr id="116" name="מחבר ישר 115"/>
          <p:cNvCxnSpPr/>
          <p:nvPr/>
        </p:nvCxnSpPr>
        <p:spPr>
          <a:xfrm>
            <a:off x="6942314" y="3115292"/>
            <a:ext cx="113214" cy="94730"/>
          </a:xfrm>
          <a:prstGeom prst="line">
            <a:avLst/>
          </a:prstGeom>
        </p:spPr>
        <p:style>
          <a:lnRef idx="1">
            <a:schemeClr val="dk1"/>
          </a:lnRef>
          <a:fillRef idx="0">
            <a:schemeClr val="dk1"/>
          </a:fillRef>
          <a:effectRef idx="0">
            <a:schemeClr val="dk1"/>
          </a:effectRef>
          <a:fontRef idx="minor">
            <a:schemeClr val="tx1"/>
          </a:fontRef>
        </p:style>
      </p:cxnSp>
      <p:cxnSp>
        <p:nvCxnSpPr>
          <p:cNvPr id="117" name="מחבר חץ ישר 116"/>
          <p:cNvCxnSpPr/>
          <p:nvPr/>
        </p:nvCxnSpPr>
        <p:spPr>
          <a:xfrm>
            <a:off x="6971923" y="5059385"/>
            <a:ext cx="2966897" cy="17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9" name="כפל 118"/>
          <p:cNvSpPr/>
          <p:nvPr/>
        </p:nvSpPr>
        <p:spPr>
          <a:xfrm>
            <a:off x="10041994" y="4840356"/>
            <a:ext cx="567147" cy="4310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0" name="מחבר ישר 119"/>
          <p:cNvCxnSpPr/>
          <p:nvPr/>
        </p:nvCxnSpPr>
        <p:spPr>
          <a:xfrm flipH="1">
            <a:off x="10289929" y="3685983"/>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122" name="מחבר ישר 121"/>
          <p:cNvCxnSpPr/>
          <p:nvPr/>
        </p:nvCxnSpPr>
        <p:spPr>
          <a:xfrm flipH="1">
            <a:off x="10294240" y="3853774"/>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123" name="מחבר ישר 122"/>
          <p:cNvCxnSpPr/>
          <p:nvPr/>
        </p:nvCxnSpPr>
        <p:spPr>
          <a:xfrm flipH="1">
            <a:off x="10303826" y="4049157"/>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124" name="מחבר ישר 123"/>
          <p:cNvCxnSpPr/>
          <p:nvPr/>
        </p:nvCxnSpPr>
        <p:spPr>
          <a:xfrm flipH="1">
            <a:off x="10295306" y="4271930"/>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125" name="מחבר ישר 124"/>
          <p:cNvCxnSpPr/>
          <p:nvPr/>
        </p:nvCxnSpPr>
        <p:spPr>
          <a:xfrm flipH="1">
            <a:off x="10303826" y="4496954"/>
            <a:ext cx="1629" cy="97943"/>
          </a:xfrm>
          <a:prstGeom prst="line">
            <a:avLst/>
          </a:prstGeom>
        </p:spPr>
        <p:style>
          <a:lnRef idx="1">
            <a:schemeClr val="dk1"/>
          </a:lnRef>
          <a:fillRef idx="0">
            <a:schemeClr val="dk1"/>
          </a:fillRef>
          <a:effectRef idx="0">
            <a:schemeClr val="dk1"/>
          </a:effectRef>
          <a:fontRef idx="minor">
            <a:schemeClr val="tx1"/>
          </a:fontRef>
        </p:style>
      </p:cxnSp>
      <p:cxnSp>
        <p:nvCxnSpPr>
          <p:cNvPr id="128" name="מחבר ישר 127"/>
          <p:cNvCxnSpPr/>
          <p:nvPr/>
        </p:nvCxnSpPr>
        <p:spPr>
          <a:xfrm flipH="1">
            <a:off x="10323938" y="4703537"/>
            <a:ext cx="1629" cy="97943"/>
          </a:xfrm>
          <a:prstGeom prst="line">
            <a:avLst/>
          </a:prstGeom>
        </p:spPr>
        <p:style>
          <a:lnRef idx="1">
            <a:schemeClr val="dk1"/>
          </a:lnRef>
          <a:fillRef idx="0">
            <a:schemeClr val="dk1"/>
          </a:fillRef>
          <a:effectRef idx="0">
            <a:schemeClr val="dk1"/>
          </a:effectRef>
          <a:fontRef idx="minor">
            <a:schemeClr val="tx1"/>
          </a:fontRef>
        </p:style>
      </p:cxnSp>
      <p:sp>
        <p:nvSpPr>
          <p:cNvPr id="129" name="TextBox 128"/>
          <p:cNvSpPr txBox="1"/>
          <p:nvPr/>
        </p:nvSpPr>
        <p:spPr>
          <a:xfrm>
            <a:off x="1875321" y="336729"/>
            <a:ext cx="2867871" cy="369332"/>
          </a:xfrm>
          <a:prstGeom prst="rect">
            <a:avLst/>
          </a:prstGeom>
          <a:noFill/>
        </p:spPr>
        <p:txBody>
          <a:bodyPr wrap="square" rtlCol="1">
            <a:spAutoFit/>
          </a:bodyPr>
          <a:lstStyle/>
          <a:p>
            <a:pPr algn="l"/>
            <a:r>
              <a:rPr lang="en-US" dirty="0"/>
              <a:t>Sequence diagram </a:t>
            </a:r>
            <a:endParaRPr lang="he-IL" dirty="0"/>
          </a:p>
        </p:txBody>
      </p:sp>
    </p:spTree>
    <p:extLst>
      <p:ext uri="{BB962C8B-B14F-4D97-AF65-F5344CB8AC3E}">
        <p14:creationId xmlns:p14="http://schemas.microsoft.com/office/powerpoint/2010/main" val="33868944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0DABE27-3D6E-4030-BC38-6FAB6BB0C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28" y="289367"/>
            <a:ext cx="10833904" cy="6148446"/>
          </a:xfrm>
          <a:prstGeom prst="rect">
            <a:avLst/>
          </a:prstGeom>
        </p:spPr>
      </p:pic>
    </p:spTree>
    <p:extLst>
      <p:ext uri="{BB962C8B-B14F-4D97-AF65-F5344CB8AC3E}">
        <p14:creationId xmlns:p14="http://schemas.microsoft.com/office/powerpoint/2010/main" val="346218986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69FFD7B1-40CD-4839-97EA-AF822F564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03" y="0"/>
            <a:ext cx="10923106" cy="6858000"/>
          </a:xfrm>
          <a:prstGeom prst="rect">
            <a:avLst/>
          </a:prstGeom>
        </p:spPr>
      </p:pic>
    </p:spTree>
    <p:extLst>
      <p:ext uri="{BB962C8B-B14F-4D97-AF65-F5344CB8AC3E}">
        <p14:creationId xmlns:p14="http://schemas.microsoft.com/office/powerpoint/2010/main" val="146712900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641240E-92E3-4E1B-8C29-D5B8F98CB6E5}"/>
              </a:ext>
            </a:extLst>
          </p:cNvPr>
          <p:cNvSpPr>
            <a:spLocks noGrp="1"/>
          </p:cNvSpPr>
          <p:nvPr>
            <p:ph type="ctrTitle"/>
          </p:nvPr>
        </p:nvSpPr>
        <p:spPr>
          <a:xfrm>
            <a:off x="1823228" y="1423093"/>
            <a:ext cx="5713968" cy="4220820"/>
          </a:xfrm>
        </p:spPr>
        <p:txBody>
          <a:bodyPr anchor="ctr">
            <a:normAutofit/>
          </a:bodyPr>
          <a:lstStyle/>
          <a:p>
            <a:pPr algn="r" rtl="1"/>
            <a:r>
              <a:rPr lang="he-IL" dirty="0">
                <a:solidFill>
                  <a:schemeClr val="bg1"/>
                </a:solidFill>
              </a:rPr>
              <a:t>תיאור המערכת בפועל</a:t>
            </a:r>
            <a:endParaRPr lang="en-IL" dirty="0">
              <a:solidFill>
                <a:schemeClr val="bg1"/>
              </a:solidFill>
            </a:endParaRPr>
          </a:p>
        </p:txBody>
      </p:sp>
      <p:sp>
        <p:nvSpPr>
          <p:cNvPr id="9" name="Rectangle 8">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1" name="Straight Connector 10">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75150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9641240E-92E3-4E1B-8C29-D5B8F98CB6E5}"/>
              </a:ext>
            </a:extLst>
          </p:cNvPr>
          <p:cNvSpPr txBox="1">
            <a:spLocks/>
          </p:cNvSpPr>
          <p:nvPr/>
        </p:nvSpPr>
        <p:spPr>
          <a:xfrm>
            <a:off x="6139542" y="461553"/>
            <a:ext cx="3888305" cy="19427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he-IL" dirty="0">
                <a:solidFill>
                  <a:srgbClr val="FF0000"/>
                </a:solidFill>
              </a:rPr>
              <a:t>רישום למערכת</a:t>
            </a:r>
            <a:endParaRPr lang="en-IL" dirty="0">
              <a:solidFill>
                <a:srgbClr val="FF0000"/>
              </a:solidFill>
            </a:endParaRPr>
          </a:p>
        </p:txBody>
      </p:sp>
      <p:pic>
        <p:nvPicPr>
          <p:cNvPr id="6" name="סרטון הרשמה">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82067" y="339635"/>
            <a:ext cx="2884099" cy="6248400"/>
          </a:xfrm>
          <a:prstGeom prst="rect">
            <a:avLst/>
          </a:prstGeom>
        </p:spPr>
      </p:pic>
    </p:spTree>
    <p:extLst>
      <p:ext uri="{BB962C8B-B14F-4D97-AF65-F5344CB8AC3E}">
        <p14:creationId xmlns:p14="http://schemas.microsoft.com/office/powerpoint/2010/main" val="2772156186"/>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1240E-92E3-4E1B-8C29-D5B8F98CB6E5}"/>
              </a:ext>
            </a:extLst>
          </p:cNvPr>
          <p:cNvSpPr txBox="1">
            <a:spLocks/>
          </p:cNvSpPr>
          <p:nvPr/>
        </p:nvSpPr>
        <p:spPr>
          <a:xfrm>
            <a:off x="6139542" y="461553"/>
            <a:ext cx="3888305" cy="19427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he-IL" dirty="0">
                <a:solidFill>
                  <a:srgbClr val="FF0000"/>
                </a:solidFill>
              </a:rPr>
              <a:t>פרסום רכב חדש</a:t>
            </a:r>
            <a:endParaRPr lang="en-IL" dirty="0">
              <a:solidFill>
                <a:srgbClr val="FF0000"/>
              </a:solidFill>
            </a:endParaRPr>
          </a:p>
        </p:txBody>
      </p:sp>
      <p:pic>
        <p:nvPicPr>
          <p:cNvPr id="3" name="הוספת כרטיס">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9719" y="365759"/>
            <a:ext cx="2904197" cy="6291942"/>
          </a:xfrm>
          <a:prstGeom prst="rect">
            <a:avLst/>
          </a:prstGeom>
        </p:spPr>
      </p:pic>
    </p:spTree>
    <p:extLst>
      <p:ext uri="{BB962C8B-B14F-4D97-AF65-F5344CB8AC3E}">
        <p14:creationId xmlns:p14="http://schemas.microsoft.com/office/powerpoint/2010/main" val="1590880334"/>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1240E-92E3-4E1B-8C29-D5B8F98CB6E5}"/>
              </a:ext>
            </a:extLst>
          </p:cNvPr>
          <p:cNvSpPr txBox="1">
            <a:spLocks/>
          </p:cNvSpPr>
          <p:nvPr/>
        </p:nvSpPr>
        <p:spPr>
          <a:xfrm>
            <a:off x="5921828" y="914399"/>
            <a:ext cx="3888305" cy="19427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he-IL" dirty="0">
                <a:solidFill>
                  <a:srgbClr val="FF0000"/>
                </a:solidFill>
              </a:rPr>
              <a:t>חיפוש רכבים + כתיבת משוב</a:t>
            </a:r>
            <a:endParaRPr lang="en-IL" dirty="0">
              <a:solidFill>
                <a:srgbClr val="FF0000"/>
              </a:solidFill>
            </a:endParaRPr>
          </a:p>
        </p:txBody>
      </p:sp>
      <p:pic>
        <p:nvPicPr>
          <p:cNvPr id="3" name="חיפוש רכ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2641" y="276727"/>
            <a:ext cx="2993528" cy="6485478"/>
          </a:xfrm>
          <a:prstGeom prst="rect">
            <a:avLst/>
          </a:prstGeom>
        </p:spPr>
      </p:pic>
    </p:spTree>
    <p:extLst>
      <p:ext uri="{BB962C8B-B14F-4D97-AF65-F5344CB8AC3E}">
        <p14:creationId xmlns:p14="http://schemas.microsoft.com/office/powerpoint/2010/main" val="3943593914"/>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48" name="Rectangle 113">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52AB69B-21B6-458E-A5F7-9225E948A58E}"/>
              </a:ext>
            </a:extLst>
          </p:cNvPr>
          <p:cNvSpPr>
            <a:spLocks noGrp="1"/>
          </p:cNvSpPr>
          <p:nvPr>
            <p:ph type="title"/>
          </p:nvPr>
        </p:nvSpPr>
        <p:spPr>
          <a:xfrm>
            <a:off x="746330" y="2926920"/>
            <a:ext cx="2454052" cy="3029344"/>
          </a:xfrm>
        </p:spPr>
        <p:txBody>
          <a:bodyPr>
            <a:normAutofit/>
          </a:bodyPr>
          <a:lstStyle/>
          <a:p>
            <a:pPr algn="ctr" rtl="1"/>
            <a:r>
              <a:rPr lang="he-IL" sz="3200" dirty="0">
                <a:solidFill>
                  <a:schemeClr val="bg1"/>
                </a:solidFill>
              </a:rPr>
              <a:t>על האפליקציה </a:t>
            </a:r>
            <a:endParaRPr lang="en-IL" sz="3200" dirty="0">
              <a:solidFill>
                <a:schemeClr val="bg1"/>
              </a:solidFill>
            </a:endParaRPr>
          </a:p>
        </p:txBody>
      </p:sp>
      <p:sp>
        <p:nvSpPr>
          <p:cNvPr id="149"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50" name="Rectangle 117">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space réservé du contenu 2">
            <a:extLst>
              <a:ext uri="{FF2B5EF4-FFF2-40B4-BE49-F238E27FC236}">
                <a16:creationId xmlns:a16="http://schemas.microsoft.com/office/drawing/2014/main" id="{3772448A-F042-4637-BFE5-A62EA220F7D3}"/>
              </a:ext>
            </a:extLst>
          </p:cNvPr>
          <p:cNvSpPr txBox="1">
            <a:spLocks/>
          </p:cNvSpPr>
          <p:nvPr/>
        </p:nvSpPr>
        <p:spPr>
          <a:xfrm>
            <a:off x="4795736" y="966653"/>
            <a:ext cx="7936572" cy="661416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1371600" lvl="3" indent="0" algn="r" rtl="1">
              <a:buNone/>
            </a:pPr>
            <a:endParaRPr lang="he-IL" sz="2000" dirty="0"/>
          </a:p>
          <a:p>
            <a:pPr lvl="3" algn="r" rtl="1">
              <a:buFont typeface="Wingdings" panose="05000000000000000000" pitchFamily="2" charset="2"/>
              <a:buChar char="v"/>
            </a:pPr>
            <a:r>
              <a:rPr lang="he-IL" sz="2000" dirty="0"/>
              <a:t> אפליקציית </a:t>
            </a:r>
            <a:r>
              <a:rPr lang="en-US" sz="2000" dirty="0"/>
              <a:t> Rentit!</a:t>
            </a:r>
            <a:r>
              <a:rPr lang="he-IL" sz="2000" dirty="0"/>
              <a:t> מאפשרת לאנשים פרטיים להשכיר את רכבם למשך תקופות קצרות </a:t>
            </a:r>
          </a:p>
          <a:p>
            <a:pPr lvl="3" algn="r" rtl="1">
              <a:buFont typeface="Wingdings" panose="05000000000000000000" pitchFamily="2" charset="2"/>
              <a:buChar char="v"/>
            </a:pPr>
            <a:r>
              <a:rPr lang="he-IL" sz="2000" dirty="0"/>
              <a:t> </a:t>
            </a:r>
            <a:r>
              <a:rPr lang="he-IL" sz="2000" b="1" dirty="0"/>
              <a:t>למי האפליקציה מיועדת? </a:t>
            </a:r>
            <a:br>
              <a:rPr lang="en-US" sz="2000" dirty="0"/>
            </a:br>
            <a:r>
              <a:rPr lang="he-IL" sz="2000" dirty="0"/>
              <a:t>א) למי שלא הולך להשתמש ברכבו לתקופה מסוימת ורוצה להשכיר אותו (לדוגמא: נסיעה לחו"ל, שלילת רישיון , מישהו שחייב בבידוד אחרי טיסה ועוד...</a:t>
            </a:r>
            <a:r>
              <a:rPr lang="en-US" sz="2000" dirty="0"/>
              <a:t>(</a:t>
            </a:r>
            <a:br>
              <a:rPr lang="en-US" sz="2000" dirty="0"/>
            </a:br>
            <a:r>
              <a:rPr lang="he-IL" sz="2000" dirty="0"/>
              <a:t>ב) לכל אדם שרוצה להשכיר רכב בזול.</a:t>
            </a:r>
          </a:p>
          <a:p>
            <a:pPr lvl="3" algn="r" rtl="1">
              <a:buFont typeface="Wingdings" panose="05000000000000000000" pitchFamily="2" charset="2"/>
              <a:buChar char="v"/>
            </a:pPr>
            <a:r>
              <a:rPr lang="he-IL" sz="2000" dirty="0"/>
              <a:t> </a:t>
            </a:r>
            <a:r>
              <a:rPr lang="he-IL" sz="2000" b="1" dirty="0"/>
              <a:t>תיאור של האפליקציה: </a:t>
            </a:r>
            <a:br>
              <a:rPr lang="en-US" sz="2000" dirty="0"/>
            </a:br>
            <a:r>
              <a:rPr lang="he-IL" sz="2000" dirty="0"/>
              <a:t>אדם שרוצה להשכיר את רכבו יוכל להירשם למערכת ולהכניס פרטים על הרכב אותו הוא רוצה להשכיר- התאריך שהוא רוצה להשכיר בו, מחיר להשכרה, סוג הרכב, שנת הרכב, תמונה ועוד... </a:t>
            </a:r>
            <a:br>
              <a:rPr lang="he-IL" sz="2000" dirty="0"/>
            </a:br>
            <a:r>
              <a:rPr lang="he-IL" sz="2000" dirty="0"/>
              <a:t>כל אדם שרוצה לשכור רכב יוכל להיכנס לאפליקציה ולחפש רכב שמתאים לו מבחינת התאריכים והמחיר. אם הוא מוצא הוא יצור קשר עם בעל הרכב והם יסגרו את העסקה. אפשר גם לסגור את העסקה ישירות דרך האפליקציה.</a:t>
            </a:r>
          </a:p>
          <a:p>
            <a:pPr lvl="3" algn="r" rtl="1">
              <a:buFont typeface="Wingdings" panose="05000000000000000000" pitchFamily="2" charset="2"/>
              <a:buChar char="v"/>
            </a:pPr>
            <a:endParaRPr lang="he-IL" sz="2000" dirty="0"/>
          </a:p>
          <a:p>
            <a:pPr marL="1371600" lvl="3" indent="0" algn="r" rtl="1">
              <a:buFont typeface="Wingdings 3" charset="2"/>
              <a:buNone/>
            </a:pPr>
            <a:endParaRPr lang="he-IL" sz="2000" dirty="0"/>
          </a:p>
          <a:p>
            <a:pPr lvl="3" algn="r" rtl="1">
              <a:buFont typeface="Wingdings" panose="05000000000000000000" pitchFamily="2" charset="2"/>
              <a:buChar char="v"/>
            </a:pPr>
            <a:endParaRPr lang="he-IL" sz="2000" dirty="0"/>
          </a:p>
          <a:p>
            <a:pPr marL="0" indent="0" rtl="1">
              <a:buFont typeface="Wingdings 3" charset="2"/>
              <a:buNone/>
            </a:pPr>
            <a:endParaRPr lang="he-IL" sz="2000" dirty="0"/>
          </a:p>
        </p:txBody>
      </p:sp>
    </p:spTree>
    <p:extLst>
      <p:ext uri="{BB962C8B-B14F-4D97-AF65-F5344CB8AC3E}">
        <p14:creationId xmlns:p14="http://schemas.microsoft.com/office/powerpoint/2010/main" val="13927078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1240E-92E3-4E1B-8C29-D5B8F98CB6E5}"/>
              </a:ext>
            </a:extLst>
          </p:cNvPr>
          <p:cNvSpPr txBox="1">
            <a:spLocks/>
          </p:cNvSpPr>
          <p:nvPr/>
        </p:nvSpPr>
        <p:spPr>
          <a:xfrm>
            <a:off x="6139542" y="461553"/>
            <a:ext cx="3888305" cy="19427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he-IL" dirty="0">
                <a:solidFill>
                  <a:srgbClr val="FF0000"/>
                </a:solidFill>
              </a:rPr>
              <a:t>דף ניהול</a:t>
            </a:r>
            <a:endParaRPr lang="en-IL" dirty="0">
              <a:solidFill>
                <a:srgbClr val="FF0000"/>
              </a:solidFill>
            </a:endParaRPr>
          </a:p>
        </p:txBody>
      </p:sp>
      <p:pic>
        <p:nvPicPr>
          <p:cNvPr id="3" name="דף ניהול">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16183" y="252036"/>
            <a:ext cx="2880316" cy="6240203"/>
          </a:xfrm>
          <a:prstGeom prst="rect">
            <a:avLst/>
          </a:prstGeom>
        </p:spPr>
      </p:pic>
    </p:spTree>
    <p:extLst>
      <p:ext uri="{BB962C8B-B14F-4D97-AF65-F5344CB8AC3E}">
        <p14:creationId xmlns:p14="http://schemas.microsoft.com/office/powerpoint/2010/main" val="2262743091"/>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1240E-92E3-4E1B-8C29-D5B8F98CB6E5}"/>
              </a:ext>
            </a:extLst>
          </p:cNvPr>
          <p:cNvSpPr txBox="1">
            <a:spLocks/>
          </p:cNvSpPr>
          <p:nvPr/>
        </p:nvSpPr>
        <p:spPr>
          <a:xfrm>
            <a:off x="6139542" y="461553"/>
            <a:ext cx="3888305" cy="19427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he-IL" dirty="0">
                <a:solidFill>
                  <a:srgbClr val="FF0000"/>
                </a:solidFill>
              </a:rPr>
              <a:t>דף ניהול אישי</a:t>
            </a:r>
            <a:endParaRPr lang="en-IL" dirty="0">
              <a:solidFill>
                <a:srgbClr val="FF0000"/>
              </a:solidFill>
            </a:endParaRPr>
          </a:p>
        </p:txBody>
      </p:sp>
      <p:pic>
        <p:nvPicPr>
          <p:cNvPr id="4" name="דף ניהול אישי">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8600" y="284480"/>
            <a:ext cx="2902858" cy="6289040"/>
          </a:xfrm>
          <a:prstGeom prst="rect">
            <a:avLst/>
          </a:prstGeom>
        </p:spPr>
      </p:pic>
    </p:spTree>
    <p:extLst>
      <p:ext uri="{BB962C8B-B14F-4D97-AF65-F5344CB8AC3E}">
        <p14:creationId xmlns:p14="http://schemas.microsoft.com/office/powerpoint/2010/main" val="3856900012"/>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67AD9AB-07BD-474B-9C8D-2B1049393AB8}"/>
              </a:ext>
            </a:extLst>
          </p:cNvPr>
          <p:cNvSpPr>
            <a:spLocks noGrp="1"/>
          </p:cNvSpPr>
          <p:nvPr>
            <p:ph idx="1"/>
          </p:nvPr>
        </p:nvSpPr>
        <p:spPr>
          <a:xfrm>
            <a:off x="-1206145" y="922454"/>
            <a:ext cx="8915400" cy="3777622"/>
          </a:xfrm>
        </p:spPr>
        <p:txBody>
          <a:bodyPr>
            <a:normAutofit/>
          </a:bodyPr>
          <a:lstStyle/>
          <a:p>
            <a:pPr marL="0" indent="0" algn="r" rtl="1">
              <a:buNone/>
            </a:pPr>
            <a:r>
              <a:rPr lang="he-IL" sz="6000" dirty="0">
                <a:solidFill>
                  <a:schemeClr val="bg1"/>
                </a:solidFill>
                <a:latin typeface="Segoe UI" panose="020B0502040204020203" pitchFamily="34" charset="0"/>
                <a:cs typeface="Segoe UI" panose="020B0502040204020203" pitchFamily="34" charset="0"/>
              </a:rPr>
              <a:t>מבנה בסיס הנתונים</a:t>
            </a:r>
            <a:endParaRPr lang="en-IL" sz="6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629841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2" name="Rectangle 41">
            <a:extLst>
              <a:ext uri="{FF2B5EF4-FFF2-40B4-BE49-F238E27FC236}">
                <a16:creationId xmlns:a16="http://schemas.microsoft.com/office/drawing/2014/main" id="{01520B72-94C4-4ABB-AC64-A3382705B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A64CBFD-D6E8-4E6A-8F66-1948BED33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10;&#10;Description générée automatiquement">
            <a:extLst>
              <a:ext uri="{FF2B5EF4-FFF2-40B4-BE49-F238E27FC236}">
                <a16:creationId xmlns:a16="http://schemas.microsoft.com/office/drawing/2014/main" id="{86E5FAC5-2EB7-46FD-B3AF-B819E07F2350}"/>
              </a:ext>
            </a:extLst>
          </p:cNvPr>
          <p:cNvPicPr>
            <a:picLocks noChangeAspect="1"/>
          </p:cNvPicPr>
          <p:nvPr/>
        </p:nvPicPr>
        <p:blipFill>
          <a:blip r:embed="rId2"/>
          <a:stretch>
            <a:fillRect/>
          </a:stretch>
        </p:blipFill>
        <p:spPr>
          <a:xfrm>
            <a:off x="467903" y="363428"/>
            <a:ext cx="11413540" cy="6140368"/>
          </a:xfrm>
          <a:prstGeom prst="rect">
            <a:avLst/>
          </a:prstGeom>
        </p:spPr>
      </p:pic>
    </p:spTree>
    <p:extLst>
      <p:ext uri="{BB962C8B-B14F-4D97-AF65-F5344CB8AC3E}">
        <p14:creationId xmlns:p14="http://schemas.microsoft.com/office/powerpoint/2010/main" val="281766399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3E69B3-8D36-4172-9B05-DD88EC51E669}"/>
              </a:ext>
            </a:extLst>
          </p:cNvPr>
          <p:cNvSpPr>
            <a:spLocks noGrp="1"/>
          </p:cNvSpPr>
          <p:nvPr>
            <p:ph type="title"/>
          </p:nvPr>
        </p:nvSpPr>
        <p:spPr>
          <a:xfrm>
            <a:off x="1582730" y="446767"/>
            <a:ext cx="8911687" cy="595090"/>
          </a:xfrm>
        </p:spPr>
        <p:txBody>
          <a:bodyPr>
            <a:normAutofit fontScale="90000"/>
          </a:bodyPr>
          <a:lstStyle/>
          <a:p>
            <a:pPr algn="r" rtl="1"/>
            <a:r>
              <a:rPr lang="he-IL" dirty="0"/>
              <a:t>הבסיס נתונים מחולק לטבלאות הבאות: </a:t>
            </a:r>
            <a:br>
              <a:rPr lang="he-IL" dirty="0"/>
            </a:br>
            <a:br>
              <a:rPr lang="he-IL" dirty="0"/>
            </a:br>
            <a:endParaRPr lang="en-IL" dirty="0"/>
          </a:p>
        </p:txBody>
      </p:sp>
      <p:sp>
        <p:nvSpPr>
          <p:cNvPr id="7" name="Espace réservé du contenu 2">
            <a:extLst>
              <a:ext uri="{FF2B5EF4-FFF2-40B4-BE49-F238E27FC236}">
                <a16:creationId xmlns:a16="http://schemas.microsoft.com/office/drawing/2014/main" id="{3772448A-F042-4637-BFE5-A62EA220F7D3}"/>
              </a:ext>
            </a:extLst>
          </p:cNvPr>
          <p:cNvSpPr>
            <a:spLocks noGrp="1"/>
          </p:cNvSpPr>
          <p:nvPr>
            <p:ph idx="1"/>
          </p:nvPr>
        </p:nvSpPr>
        <p:spPr>
          <a:xfrm>
            <a:off x="1410789" y="2168433"/>
            <a:ext cx="10852412" cy="5560423"/>
          </a:xfrm>
        </p:spPr>
        <p:txBody>
          <a:bodyPr anchor="ctr">
            <a:normAutofit/>
          </a:bodyPr>
          <a:lstStyle/>
          <a:p>
            <a:pPr lvl="3" algn="r" rtl="1">
              <a:buFont typeface="Wingdings" panose="05000000000000000000" pitchFamily="2" charset="2"/>
              <a:buChar char="v"/>
            </a:pPr>
            <a:r>
              <a:rPr lang="he-IL" sz="2000" dirty="0"/>
              <a:t>  </a:t>
            </a:r>
            <a:r>
              <a:rPr lang="en-US" sz="2000" dirty="0"/>
              <a:t>RegisterInformation</a:t>
            </a:r>
            <a:r>
              <a:rPr lang="he-IL" sz="2000" dirty="0"/>
              <a:t> – פרטי רישום של המשתמשים. </a:t>
            </a:r>
            <a:br>
              <a:rPr lang="en-US" sz="2000" dirty="0"/>
            </a:br>
            <a:r>
              <a:rPr lang="he-IL" sz="2000" dirty="0"/>
              <a:t>מכיל </a:t>
            </a:r>
            <a:r>
              <a:rPr lang="en-US" sz="2000" dirty="0"/>
              <a:t>carduser”</a:t>
            </a:r>
            <a:r>
              <a:rPr lang="he-IL" sz="2000" dirty="0"/>
              <a:t>" ופרטי משתמש.  </a:t>
            </a:r>
          </a:p>
          <a:p>
            <a:pPr lvl="3" algn="r" rtl="1">
              <a:buFont typeface="Wingdings" panose="05000000000000000000" pitchFamily="2" charset="2"/>
              <a:buChar char="v"/>
            </a:pPr>
            <a:endParaRPr lang="he-IL" sz="2000" dirty="0"/>
          </a:p>
          <a:p>
            <a:pPr marL="1371600" lvl="3" indent="0" algn="r" rtl="1">
              <a:buNone/>
            </a:pPr>
            <a:endParaRPr lang="he-IL" sz="2000" dirty="0"/>
          </a:p>
          <a:p>
            <a:pPr lvl="3" algn="r" rtl="1">
              <a:buFont typeface="Wingdings" panose="05000000000000000000" pitchFamily="2" charset="2"/>
              <a:buChar char="v"/>
            </a:pPr>
            <a:r>
              <a:rPr lang="he-IL" sz="2000" dirty="0"/>
              <a:t> </a:t>
            </a:r>
            <a:r>
              <a:rPr lang="en-US" sz="2000" dirty="0"/>
              <a:t>CardsWaitApprove</a:t>
            </a:r>
            <a:r>
              <a:rPr lang="he-IL" sz="2000" dirty="0"/>
              <a:t> – כרטיסים הממתינות לאישור. </a:t>
            </a:r>
            <a:endParaRPr lang="en-US" sz="2000" dirty="0"/>
          </a:p>
          <a:p>
            <a:pPr lvl="3" algn="r" rtl="1">
              <a:buFont typeface="Wingdings" panose="05000000000000000000" pitchFamily="2" charset="2"/>
              <a:buChar char="v"/>
            </a:pPr>
            <a:r>
              <a:rPr lang="he-IL" sz="2000" dirty="0"/>
              <a:t> </a:t>
            </a:r>
            <a:r>
              <a:rPr lang="en-US" sz="2000" dirty="0"/>
              <a:t>Cardsrejection</a:t>
            </a:r>
            <a:r>
              <a:rPr lang="he-IL" sz="2000" dirty="0"/>
              <a:t> – כרטיסים שנדחו.</a:t>
            </a:r>
          </a:p>
          <a:p>
            <a:pPr lvl="3" algn="r" rtl="1">
              <a:buFont typeface="Wingdings" panose="05000000000000000000" pitchFamily="2" charset="2"/>
              <a:buChar char="v"/>
            </a:pPr>
            <a:r>
              <a:rPr lang="en-US" sz="2000" dirty="0"/>
              <a:t>CardsApprove </a:t>
            </a:r>
            <a:r>
              <a:rPr lang="he-IL" sz="2000" dirty="0"/>
              <a:t> – כרטיסים שאושרו.</a:t>
            </a:r>
          </a:p>
          <a:p>
            <a:pPr lvl="3" algn="r" rtl="1">
              <a:buFont typeface="Wingdings" panose="05000000000000000000" pitchFamily="2" charset="2"/>
              <a:buChar char="v"/>
            </a:pPr>
            <a:r>
              <a:rPr lang="he-IL" sz="2000" dirty="0"/>
              <a:t> </a:t>
            </a:r>
            <a:r>
              <a:rPr lang="en-US" sz="2000" dirty="0"/>
              <a:t>CardsDeleteHistory</a:t>
            </a:r>
            <a:r>
              <a:rPr lang="he-IL" sz="2000" dirty="0"/>
              <a:t> – כרטיסיות שנמחקו. </a:t>
            </a:r>
            <a:br>
              <a:rPr lang="en-US" sz="2000" dirty="0"/>
            </a:br>
            <a:br>
              <a:rPr lang="en-US" sz="2000" dirty="0"/>
            </a:br>
            <a:endParaRPr lang="he-IL" sz="2000" dirty="0"/>
          </a:p>
          <a:p>
            <a:pPr lvl="3" algn="r" rtl="1">
              <a:buFont typeface="Wingdings" panose="05000000000000000000" pitchFamily="2" charset="2"/>
              <a:buChar char="v"/>
            </a:pPr>
            <a:endParaRPr lang="he-IL" sz="2000" dirty="0"/>
          </a:p>
          <a:p>
            <a:pPr lvl="3" algn="r" rtl="1">
              <a:buFont typeface="Wingdings" panose="05000000000000000000" pitchFamily="2" charset="2"/>
              <a:buChar char="v"/>
            </a:pPr>
            <a:endParaRPr lang="he-IL" sz="2000" dirty="0"/>
          </a:p>
          <a:p>
            <a:pPr marL="1371600" lvl="3" indent="0" algn="r" rtl="1">
              <a:buNone/>
            </a:pPr>
            <a:endParaRPr lang="he-IL" sz="1800" dirty="0"/>
          </a:p>
          <a:p>
            <a:pPr lvl="3" algn="r" rtl="1">
              <a:buFont typeface="Wingdings" panose="05000000000000000000" pitchFamily="2" charset="2"/>
              <a:buChar char="v"/>
            </a:pPr>
            <a:endParaRPr lang="he-IL" sz="1800" dirty="0"/>
          </a:p>
          <a:p>
            <a:pPr marL="0" indent="0" rtl="1">
              <a:buNone/>
            </a:pPr>
            <a:endParaRPr lang="he-IL" dirty="0"/>
          </a:p>
        </p:txBody>
      </p:sp>
      <p:pic>
        <p:nvPicPr>
          <p:cNvPr id="8" name="תמונה 7"/>
          <p:cNvPicPr>
            <a:picLocks noChangeAspect="1"/>
          </p:cNvPicPr>
          <p:nvPr/>
        </p:nvPicPr>
        <p:blipFill>
          <a:blip r:embed="rId2"/>
          <a:stretch>
            <a:fillRect/>
          </a:stretch>
        </p:blipFill>
        <p:spPr>
          <a:xfrm>
            <a:off x="2168773" y="1436914"/>
            <a:ext cx="2067504" cy="1715589"/>
          </a:xfrm>
          <a:prstGeom prst="rect">
            <a:avLst/>
          </a:prstGeom>
        </p:spPr>
      </p:pic>
      <p:pic>
        <p:nvPicPr>
          <p:cNvPr id="9" name="תמונה 8"/>
          <p:cNvPicPr>
            <a:picLocks noChangeAspect="1"/>
          </p:cNvPicPr>
          <p:nvPr/>
        </p:nvPicPr>
        <p:blipFill>
          <a:blip r:embed="rId3"/>
          <a:stretch>
            <a:fillRect/>
          </a:stretch>
        </p:blipFill>
        <p:spPr>
          <a:xfrm>
            <a:off x="2168772" y="3431178"/>
            <a:ext cx="2133261" cy="2343582"/>
          </a:xfrm>
          <a:prstGeom prst="rect">
            <a:avLst/>
          </a:prstGeom>
        </p:spPr>
      </p:pic>
      <p:pic>
        <p:nvPicPr>
          <p:cNvPr id="12" name="תמונה 11"/>
          <p:cNvPicPr>
            <a:picLocks noChangeAspect="1"/>
          </p:cNvPicPr>
          <p:nvPr/>
        </p:nvPicPr>
        <p:blipFill>
          <a:blip r:embed="rId4"/>
          <a:stretch>
            <a:fillRect/>
          </a:stretch>
        </p:blipFill>
        <p:spPr>
          <a:xfrm>
            <a:off x="2168772" y="5774760"/>
            <a:ext cx="2133261" cy="827520"/>
          </a:xfrm>
          <a:prstGeom prst="rect">
            <a:avLst/>
          </a:prstGeom>
        </p:spPr>
      </p:pic>
    </p:spTree>
    <p:extLst>
      <p:ext uri="{BB962C8B-B14F-4D97-AF65-F5344CB8AC3E}">
        <p14:creationId xmlns:p14="http://schemas.microsoft.com/office/powerpoint/2010/main" val="107759449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772448A-F042-4637-BFE5-A62EA220F7D3}"/>
              </a:ext>
            </a:extLst>
          </p:cNvPr>
          <p:cNvSpPr>
            <a:spLocks noGrp="1"/>
          </p:cNvSpPr>
          <p:nvPr>
            <p:ph idx="1"/>
          </p:nvPr>
        </p:nvSpPr>
        <p:spPr>
          <a:xfrm>
            <a:off x="3308050" y="933992"/>
            <a:ext cx="7429944" cy="4036422"/>
          </a:xfrm>
        </p:spPr>
        <p:txBody>
          <a:bodyPr anchor="ctr">
            <a:normAutofit/>
          </a:bodyPr>
          <a:lstStyle/>
          <a:p>
            <a:pPr lvl="3" algn="r" rtl="1">
              <a:buFont typeface="Wingdings" panose="05000000000000000000" pitchFamily="2" charset="2"/>
              <a:buChar char="v"/>
            </a:pPr>
            <a:r>
              <a:rPr lang="he-IL" sz="2000" dirty="0"/>
              <a:t>  </a:t>
            </a:r>
            <a:r>
              <a:rPr lang="en-US" sz="2000" dirty="0"/>
              <a:t>FeedbackWaitApprove</a:t>
            </a:r>
            <a:r>
              <a:rPr lang="he-IL" sz="2000" dirty="0"/>
              <a:t> – פידבקים שמחכים לאישור פרסום.</a:t>
            </a:r>
            <a:endParaRPr lang="en-US" sz="2000" dirty="0"/>
          </a:p>
          <a:p>
            <a:pPr lvl="3" algn="r" rtl="1">
              <a:buFont typeface="Wingdings" panose="05000000000000000000" pitchFamily="2" charset="2"/>
              <a:buChar char="v"/>
            </a:pPr>
            <a:r>
              <a:rPr lang="he-IL" sz="2000" dirty="0"/>
              <a:t> </a:t>
            </a:r>
            <a:r>
              <a:rPr lang="en-US" sz="2000" dirty="0"/>
              <a:t>FeedbackApprove</a:t>
            </a:r>
            <a:r>
              <a:rPr lang="he-IL" sz="2000" dirty="0"/>
              <a:t> – פידבקים שאושרו.</a:t>
            </a:r>
          </a:p>
          <a:p>
            <a:pPr lvl="3" algn="r" rtl="1">
              <a:buFont typeface="Wingdings" panose="05000000000000000000" pitchFamily="2" charset="2"/>
              <a:buChar char="v"/>
            </a:pPr>
            <a:r>
              <a:rPr lang="en-US" sz="2000" dirty="0"/>
              <a:t>FeedbackRejection </a:t>
            </a:r>
            <a:r>
              <a:rPr lang="he-IL" sz="2000" dirty="0"/>
              <a:t> – פידבקים שנידחו. </a:t>
            </a:r>
            <a:br>
              <a:rPr lang="en-US" sz="2000" dirty="0"/>
            </a:br>
            <a:br>
              <a:rPr lang="en-US" sz="2000" dirty="0"/>
            </a:br>
            <a:endParaRPr lang="he-IL" sz="2000" dirty="0"/>
          </a:p>
          <a:p>
            <a:pPr lvl="3" algn="r" rtl="1">
              <a:buFont typeface="Wingdings" panose="05000000000000000000" pitchFamily="2" charset="2"/>
              <a:buChar char="v"/>
            </a:pPr>
            <a:endParaRPr lang="he-IL" sz="2000" dirty="0"/>
          </a:p>
          <a:p>
            <a:pPr lvl="3" algn="r" rtl="1">
              <a:buFont typeface="Wingdings" panose="05000000000000000000" pitchFamily="2" charset="2"/>
              <a:buChar char="v"/>
            </a:pPr>
            <a:endParaRPr lang="he-IL" sz="2000" dirty="0"/>
          </a:p>
          <a:p>
            <a:pPr marL="1371600" lvl="3" indent="0" algn="r" rtl="1">
              <a:buNone/>
            </a:pPr>
            <a:endParaRPr lang="he-IL" sz="1800" dirty="0"/>
          </a:p>
          <a:p>
            <a:pPr lvl="3" algn="r" rtl="1">
              <a:buFont typeface="Wingdings" panose="05000000000000000000" pitchFamily="2" charset="2"/>
              <a:buChar char="v"/>
            </a:pPr>
            <a:endParaRPr lang="he-IL" sz="1800" dirty="0"/>
          </a:p>
          <a:p>
            <a:pPr marL="0" indent="0" rtl="1">
              <a:buNone/>
            </a:pPr>
            <a:endParaRPr lang="he-IL" dirty="0"/>
          </a:p>
        </p:txBody>
      </p:sp>
      <p:pic>
        <p:nvPicPr>
          <p:cNvPr id="4" name="תמונה 3"/>
          <p:cNvPicPr>
            <a:picLocks noChangeAspect="1"/>
          </p:cNvPicPr>
          <p:nvPr/>
        </p:nvPicPr>
        <p:blipFill>
          <a:blip r:embed="rId2"/>
          <a:stretch>
            <a:fillRect/>
          </a:stretch>
        </p:blipFill>
        <p:spPr>
          <a:xfrm>
            <a:off x="4292443" y="2891243"/>
            <a:ext cx="4712220" cy="2808293"/>
          </a:xfrm>
          <a:prstGeom prst="rect">
            <a:avLst/>
          </a:prstGeom>
        </p:spPr>
      </p:pic>
    </p:spTree>
    <p:extLst>
      <p:ext uri="{BB962C8B-B14F-4D97-AF65-F5344CB8AC3E}">
        <p14:creationId xmlns:p14="http://schemas.microsoft.com/office/powerpoint/2010/main" val="206896684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3E69B3-8D36-4172-9B05-DD88EC51E669}"/>
              </a:ext>
            </a:extLst>
          </p:cNvPr>
          <p:cNvSpPr>
            <a:spLocks noGrp="1"/>
          </p:cNvSpPr>
          <p:nvPr>
            <p:ph type="title"/>
          </p:nvPr>
        </p:nvSpPr>
        <p:spPr>
          <a:xfrm>
            <a:off x="-1393750" y="557701"/>
            <a:ext cx="8911687" cy="1280890"/>
          </a:xfrm>
        </p:spPr>
        <p:txBody>
          <a:bodyPr>
            <a:normAutofit fontScale="90000"/>
          </a:bodyPr>
          <a:lstStyle/>
          <a:p>
            <a:pPr algn="r" rtl="1"/>
            <a:r>
              <a:rPr lang="he-IL" dirty="0"/>
              <a:t>יחסים בין טבלאות</a:t>
            </a:r>
            <a:br>
              <a:rPr lang="he-IL" dirty="0"/>
            </a:br>
            <a:br>
              <a:rPr lang="he-IL" dirty="0"/>
            </a:br>
            <a:endParaRPr lang="en-IL" dirty="0"/>
          </a:p>
        </p:txBody>
      </p:sp>
      <p:sp>
        <p:nvSpPr>
          <p:cNvPr id="3" name="מלבן 2"/>
          <p:cNvSpPr/>
          <p:nvPr/>
        </p:nvSpPr>
        <p:spPr>
          <a:xfrm>
            <a:off x="5000487" y="3452952"/>
            <a:ext cx="1859280" cy="822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sp>
        <p:nvSpPr>
          <p:cNvPr id="4" name="מלבן 3"/>
          <p:cNvSpPr/>
          <p:nvPr/>
        </p:nvSpPr>
        <p:spPr>
          <a:xfrm>
            <a:off x="1415774" y="3452952"/>
            <a:ext cx="1859280" cy="822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sp>
        <p:nvSpPr>
          <p:cNvPr id="5" name="מלבן 4"/>
          <p:cNvSpPr/>
          <p:nvPr/>
        </p:nvSpPr>
        <p:spPr>
          <a:xfrm>
            <a:off x="1415774" y="1594031"/>
            <a:ext cx="1859280" cy="822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sp>
        <p:nvSpPr>
          <p:cNvPr id="6" name="מלבן 5"/>
          <p:cNvSpPr/>
          <p:nvPr/>
        </p:nvSpPr>
        <p:spPr>
          <a:xfrm>
            <a:off x="1415774" y="5411651"/>
            <a:ext cx="1859280" cy="822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sp>
        <p:nvSpPr>
          <p:cNvPr id="7" name="מלבן 6"/>
          <p:cNvSpPr/>
          <p:nvPr/>
        </p:nvSpPr>
        <p:spPr>
          <a:xfrm>
            <a:off x="8609054" y="1650643"/>
            <a:ext cx="1859280" cy="822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sp>
        <p:nvSpPr>
          <p:cNvPr id="8" name="מלבן 7"/>
          <p:cNvSpPr/>
          <p:nvPr/>
        </p:nvSpPr>
        <p:spPr>
          <a:xfrm>
            <a:off x="8609054" y="3452952"/>
            <a:ext cx="1859280" cy="822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sp>
        <p:nvSpPr>
          <p:cNvPr id="9" name="מלבן 8"/>
          <p:cNvSpPr/>
          <p:nvPr/>
        </p:nvSpPr>
        <p:spPr>
          <a:xfrm>
            <a:off x="8609054" y="5411651"/>
            <a:ext cx="1859280" cy="822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sp>
        <p:nvSpPr>
          <p:cNvPr id="11" name="TextBox 10"/>
          <p:cNvSpPr txBox="1"/>
          <p:nvPr/>
        </p:nvSpPr>
        <p:spPr>
          <a:xfrm>
            <a:off x="5041127" y="3695754"/>
            <a:ext cx="1859280" cy="307777"/>
          </a:xfrm>
          <a:prstGeom prst="rect">
            <a:avLst/>
          </a:prstGeom>
          <a:noFill/>
        </p:spPr>
        <p:txBody>
          <a:bodyPr wrap="square" rtlCol="1">
            <a:spAutoFit/>
          </a:bodyPr>
          <a:lstStyle/>
          <a:p>
            <a:r>
              <a:rPr lang="en-US" sz="1400" dirty="0"/>
              <a:t>RegisterInformation</a:t>
            </a:r>
            <a:endParaRPr lang="he-IL" sz="1400" dirty="0"/>
          </a:p>
        </p:txBody>
      </p:sp>
      <p:sp>
        <p:nvSpPr>
          <p:cNvPr id="12" name="TextBox 11"/>
          <p:cNvSpPr txBox="1"/>
          <p:nvPr/>
        </p:nvSpPr>
        <p:spPr>
          <a:xfrm>
            <a:off x="8609054" y="3695754"/>
            <a:ext cx="1859280" cy="307777"/>
          </a:xfrm>
          <a:prstGeom prst="rect">
            <a:avLst/>
          </a:prstGeom>
          <a:noFill/>
        </p:spPr>
        <p:txBody>
          <a:bodyPr wrap="square" rtlCol="1">
            <a:spAutoFit/>
          </a:bodyPr>
          <a:lstStyle/>
          <a:p>
            <a:r>
              <a:rPr lang="en-US" sz="1400" dirty="0"/>
              <a:t>CardsWaitApprove</a:t>
            </a:r>
            <a:endParaRPr lang="he-IL" sz="1400" dirty="0"/>
          </a:p>
        </p:txBody>
      </p:sp>
      <p:sp>
        <p:nvSpPr>
          <p:cNvPr id="13" name="TextBox 12"/>
          <p:cNvSpPr txBox="1"/>
          <p:nvPr/>
        </p:nvSpPr>
        <p:spPr>
          <a:xfrm>
            <a:off x="8767837" y="1923475"/>
            <a:ext cx="1859280" cy="307777"/>
          </a:xfrm>
          <a:prstGeom prst="rect">
            <a:avLst/>
          </a:prstGeom>
          <a:noFill/>
        </p:spPr>
        <p:txBody>
          <a:bodyPr wrap="square" rtlCol="1">
            <a:spAutoFit/>
          </a:bodyPr>
          <a:lstStyle/>
          <a:p>
            <a:r>
              <a:rPr lang="en-US" sz="1400" dirty="0"/>
              <a:t>Cardsrejection</a:t>
            </a:r>
            <a:endParaRPr lang="he-IL" sz="1400" dirty="0"/>
          </a:p>
        </p:txBody>
      </p:sp>
      <p:sp>
        <p:nvSpPr>
          <p:cNvPr id="14" name="TextBox 13"/>
          <p:cNvSpPr txBox="1"/>
          <p:nvPr/>
        </p:nvSpPr>
        <p:spPr>
          <a:xfrm>
            <a:off x="8782395" y="5658378"/>
            <a:ext cx="1859280" cy="307777"/>
          </a:xfrm>
          <a:prstGeom prst="rect">
            <a:avLst/>
          </a:prstGeom>
          <a:noFill/>
        </p:spPr>
        <p:txBody>
          <a:bodyPr wrap="square" rtlCol="1">
            <a:spAutoFit/>
          </a:bodyPr>
          <a:lstStyle/>
          <a:p>
            <a:r>
              <a:rPr lang="en-US" sz="1400" dirty="0"/>
              <a:t>CardsApprove</a:t>
            </a:r>
            <a:endParaRPr lang="he-IL" sz="1400" dirty="0"/>
          </a:p>
        </p:txBody>
      </p:sp>
      <p:sp>
        <p:nvSpPr>
          <p:cNvPr id="15" name="TextBox 14"/>
          <p:cNvSpPr txBox="1"/>
          <p:nvPr/>
        </p:nvSpPr>
        <p:spPr>
          <a:xfrm>
            <a:off x="1341120" y="3736649"/>
            <a:ext cx="2357120" cy="276999"/>
          </a:xfrm>
          <a:prstGeom prst="rect">
            <a:avLst/>
          </a:prstGeom>
          <a:noFill/>
        </p:spPr>
        <p:txBody>
          <a:bodyPr wrap="square" rtlCol="1">
            <a:spAutoFit/>
          </a:bodyPr>
          <a:lstStyle/>
          <a:p>
            <a:r>
              <a:rPr lang="en-US" sz="1200" dirty="0"/>
              <a:t>FeedbackWaitApprove</a:t>
            </a:r>
            <a:endParaRPr lang="he-IL" sz="1200" dirty="0"/>
          </a:p>
        </p:txBody>
      </p:sp>
      <p:sp>
        <p:nvSpPr>
          <p:cNvPr id="16" name="TextBox 15"/>
          <p:cNvSpPr txBox="1"/>
          <p:nvPr/>
        </p:nvSpPr>
        <p:spPr>
          <a:xfrm>
            <a:off x="1416690" y="1806677"/>
            <a:ext cx="2106654" cy="307777"/>
          </a:xfrm>
          <a:prstGeom prst="rect">
            <a:avLst/>
          </a:prstGeom>
          <a:noFill/>
        </p:spPr>
        <p:txBody>
          <a:bodyPr wrap="square" rtlCol="1">
            <a:spAutoFit/>
          </a:bodyPr>
          <a:lstStyle/>
          <a:p>
            <a:r>
              <a:rPr lang="en-US" sz="1400" dirty="0"/>
              <a:t>FeedbackRejection</a:t>
            </a:r>
            <a:endParaRPr lang="he-IL" sz="1400" dirty="0"/>
          </a:p>
        </p:txBody>
      </p:sp>
      <p:sp>
        <p:nvSpPr>
          <p:cNvPr id="17" name="TextBox 16"/>
          <p:cNvSpPr txBox="1"/>
          <p:nvPr/>
        </p:nvSpPr>
        <p:spPr>
          <a:xfrm>
            <a:off x="1415774" y="5435306"/>
            <a:ext cx="1859280" cy="738664"/>
          </a:xfrm>
          <a:prstGeom prst="rect">
            <a:avLst/>
          </a:prstGeom>
          <a:noFill/>
        </p:spPr>
        <p:txBody>
          <a:bodyPr wrap="square" rtlCol="1">
            <a:spAutoFit/>
          </a:bodyPr>
          <a:lstStyle/>
          <a:p>
            <a:r>
              <a:rPr lang="he-IL" sz="1400" dirty="0"/>
              <a:t> </a:t>
            </a:r>
            <a:r>
              <a:rPr lang="en-US" sz="1400" dirty="0"/>
              <a:t>FeedbackApprove</a:t>
            </a:r>
            <a:r>
              <a:rPr lang="he-IL" sz="1400" dirty="0"/>
              <a:t> </a:t>
            </a:r>
          </a:p>
        </p:txBody>
      </p:sp>
      <p:cxnSp>
        <p:nvCxnSpPr>
          <p:cNvPr id="28" name="מחבר ישר 27"/>
          <p:cNvCxnSpPr/>
          <p:nvPr/>
        </p:nvCxnSpPr>
        <p:spPr>
          <a:xfrm>
            <a:off x="3275054" y="1979753"/>
            <a:ext cx="2089426" cy="5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p:cNvCxnSpPr/>
          <p:nvPr/>
        </p:nvCxnSpPr>
        <p:spPr>
          <a:xfrm>
            <a:off x="5364480" y="1994226"/>
            <a:ext cx="11496" cy="1429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מחבר ישר 32"/>
          <p:cNvCxnSpPr/>
          <p:nvPr/>
        </p:nvCxnSpPr>
        <p:spPr>
          <a:xfrm flipH="1" flipV="1">
            <a:off x="6486266" y="2004598"/>
            <a:ext cx="2048786" cy="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מחבר ישר 34"/>
          <p:cNvCxnSpPr/>
          <p:nvPr/>
        </p:nvCxnSpPr>
        <p:spPr>
          <a:xfrm flipH="1">
            <a:off x="6478988" y="2004598"/>
            <a:ext cx="14556" cy="1448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מחבר ישר 51"/>
          <p:cNvCxnSpPr>
            <a:stCxn id="8" idx="1"/>
            <a:endCxn id="3" idx="3"/>
          </p:cNvCxnSpPr>
          <p:nvPr/>
        </p:nvCxnSpPr>
        <p:spPr>
          <a:xfrm flipH="1">
            <a:off x="6859767" y="3864432"/>
            <a:ext cx="17492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מחבר ישר 53"/>
          <p:cNvCxnSpPr>
            <a:stCxn id="3" idx="1"/>
            <a:endCxn id="4" idx="3"/>
          </p:cNvCxnSpPr>
          <p:nvPr/>
        </p:nvCxnSpPr>
        <p:spPr>
          <a:xfrm flipH="1">
            <a:off x="3275054" y="3864432"/>
            <a:ext cx="17254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מחבר חץ ישר 55"/>
          <p:cNvCxnSpPr>
            <a:stCxn id="8" idx="0"/>
            <a:endCxn id="7" idx="2"/>
          </p:cNvCxnSpPr>
          <p:nvPr/>
        </p:nvCxnSpPr>
        <p:spPr>
          <a:xfrm flipV="1">
            <a:off x="9538694" y="2473603"/>
            <a:ext cx="0" cy="97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מחבר חץ ישר 57"/>
          <p:cNvCxnSpPr>
            <a:stCxn id="8" idx="2"/>
            <a:endCxn id="9" idx="0"/>
          </p:cNvCxnSpPr>
          <p:nvPr/>
        </p:nvCxnSpPr>
        <p:spPr>
          <a:xfrm>
            <a:off x="9538694" y="4275912"/>
            <a:ext cx="0" cy="1135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מחבר חץ ישר 59"/>
          <p:cNvCxnSpPr>
            <a:stCxn id="4" idx="0"/>
            <a:endCxn id="5" idx="2"/>
          </p:cNvCxnSpPr>
          <p:nvPr/>
        </p:nvCxnSpPr>
        <p:spPr>
          <a:xfrm flipV="1">
            <a:off x="2345414" y="2416991"/>
            <a:ext cx="0" cy="1035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מחבר חץ ישר 61"/>
          <p:cNvCxnSpPr>
            <a:stCxn id="4" idx="2"/>
            <a:endCxn id="6" idx="0"/>
          </p:cNvCxnSpPr>
          <p:nvPr/>
        </p:nvCxnSpPr>
        <p:spPr>
          <a:xfrm>
            <a:off x="2345414" y="4275912"/>
            <a:ext cx="0" cy="1135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מחבר ישר 74"/>
          <p:cNvCxnSpPr>
            <a:stCxn id="6" idx="3"/>
          </p:cNvCxnSpPr>
          <p:nvPr/>
        </p:nvCxnSpPr>
        <p:spPr>
          <a:xfrm flipV="1">
            <a:off x="3275054" y="5823130"/>
            <a:ext cx="210092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מחבר ישר 76"/>
          <p:cNvCxnSpPr/>
          <p:nvPr/>
        </p:nvCxnSpPr>
        <p:spPr>
          <a:xfrm flipH="1" flipV="1">
            <a:off x="5364480" y="4269670"/>
            <a:ext cx="11496" cy="1559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מחבר ישר 78"/>
          <p:cNvCxnSpPr/>
          <p:nvPr/>
        </p:nvCxnSpPr>
        <p:spPr>
          <a:xfrm flipH="1">
            <a:off x="6493544" y="5812266"/>
            <a:ext cx="2048786" cy="8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מחבר ישר 83"/>
          <p:cNvCxnSpPr/>
          <p:nvPr/>
        </p:nvCxnSpPr>
        <p:spPr>
          <a:xfrm flipV="1">
            <a:off x="6493544" y="4269670"/>
            <a:ext cx="0" cy="1562008"/>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3810000" y="3586480"/>
            <a:ext cx="944880" cy="369332"/>
          </a:xfrm>
          <a:prstGeom prst="rect">
            <a:avLst/>
          </a:prstGeom>
          <a:noFill/>
        </p:spPr>
        <p:txBody>
          <a:bodyPr wrap="square" rtlCol="1">
            <a:spAutoFit/>
          </a:bodyPr>
          <a:lstStyle/>
          <a:p>
            <a:r>
              <a:rPr lang="en-US" dirty="0"/>
              <a:t>email</a:t>
            </a:r>
            <a:endParaRPr lang="he-IL" dirty="0"/>
          </a:p>
        </p:txBody>
      </p:sp>
      <p:sp>
        <p:nvSpPr>
          <p:cNvPr id="119" name="TextBox 118"/>
          <p:cNvSpPr txBox="1"/>
          <p:nvPr/>
        </p:nvSpPr>
        <p:spPr>
          <a:xfrm>
            <a:off x="7185414" y="3541864"/>
            <a:ext cx="944880" cy="369332"/>
          </a:xfrm>
          <a:prstGeom prst="rect">
            <a:avLst/>
          </a:prstGeom>
          <a:noFill/>
        </p:spPr>
        <p:txBody>
          <a:bodyPr wrap="square" rtlCol="1">
            <a:spAutoFit/>
          </a:bodyPr>
          <a:lstStyle/>
          <a:p>
            <a:r>
              <a:rPr lang="en-US" dirty="0"/>
              <a:t>email</a:t>
            </a:r>
            <a:endParaRPr lang="he-IL" dirty="0"/>
          </a:p>
        </p:txBody>
      </p:sp>
      <p:sp>
        <p:nvSpPr>
          <p:cNvPr id="120" name="TextBox 119"/>
          <p:cNvSpPr txBox="1"/>
          <p:nvPr/>
        </p:nvSpPr>
        <p:spPr>
          <a:xfrm>
            <a:off x="3861612" y="1663882"/>
            <a:ext cx="944880" cy="369332"/>
          </a:xfrm>
          <a:prstGeom prst="rect">
            <a:avLst/>
          </a:prstGeom>
          <a:noFill/>
        </p:spPr>
        <p:txBody>
          <a:bodyPr wrap="square" rtlCol="1">
            <a:spAutoFit/>
          </a:bodyPr>
          <a:lstStyle/>
          <a:p>
            <a:r>
              <a:rPr lang="en-US" dirty="0"/>
              <a:t>email</a:t>
            </a:r>
            <a:endParaRPr lang="he-IL" dirty="0"/>
          </a:p>
        </p:txBody>
      </p:sp>
      <p:sp>
        <p:nvSpPr>
          <p:cNvPr id="121" name="TextBox 120"/>
          <p:cNvSpPr txBox="1"/>
          <p:nvPr/>
        </p:nvSpPr>
        <p:spPr>
          <a:xfrm>
            <a:off x="3829656" y="5473712"/>
            <a:ext cx="944880" cy="369332"/>
          </a:xfrm>
          <a:prstGeom prst="rect">
            <a:avLst/>
          </a:prstGeom>
          <a:noFill/>
        </p:spPr>
        <p:txBody>
          <a:bodyPr wrap="square" rtlCol="1">
            <a:spAutoFit/>
          </a:bodyPr>
          <a:lstStyle/>
          <a:p>
            <a:r>
              <a:rPr lang="en-US" dirty="0"/>
              <a:t>email</a:t>
            </a:r>
            <a:endParaRPr lang="he-IL" dirty="0"/>
          </a:p>
        </p:txBody>
      </p:sp>
      <p:sp>
        <p:nvSpPr>
          <p:cNvPr id="122" name="TextBox 121"/>
          <p:cNvSpPr txBox="1"/>
          <p:nvPr/>
        </p:nvSpPr>
        <p:spPr>
          <a:xfrm>
            <a:off x="7261970" y="1708031"/>
            <a:ext cx="944880" cy="369332"/>
          </a:xfrm>
          <a:prstGeom prst="rect">
            <a:avLst/>
          </a:prstGeom>
          <a:noFill/>
        </p:spPr>
        <p:txBody>
          <a:bodyPr wrap="square" rtlCol="1">
            <a:spAutoFit/>
          </a:bodyPr>
          <a:lstStyle/>
          <a:p>
            <a:r>
              <a:rPr lang="en-US" dirty="0"/>
              <a:t>email</a:t>
            </a:r>
            <a:endParaRPr lang="he-IL" dirty="0"/>
          </a:p>
        </p:txBody>
      </p:sp>
      <p:sp>
        <p:nvSpPr>
          <p:cNvPr id="123" name="TextBox 122"/>
          <p:cNvSpPr txBox="1"/>
          <p:nvPr/>
        </p:nvSpPr>
        <p:spPr>
          <a:xfrm>
            <a:off x="7110057" y="5432070"/>
            <a:ext cx="944880" cy="369332"/>
          </a:xfrm>
          <a:prstGeom prst="rect">
            <a:avLst/>
          </a:prstGeom>
          <a:noFill/>
        </p:spPr>
        <p:txBody>
          <a:bodyPr wrap="square" rtlCol="1">
            <a:spAutoFit/>
          </a:bodyPr>
          <a:lstStyle/>
          <a:p>
            <a:r>
              <a:rPr lang="en-US" dirty="0"/>
              <a:t>email</a:t>
            </a:r>
            <a:endParaRPr lang="he-IL" dirty="0"/>
          </a:p>
        </p:txBody>
      </p:sp>
    </p:spTree>
    <p:extLst>
      <p:ext uri="{BB962C8B-B14F-4D97-AF65-F5344CB8AC3E}">
        <p14:creationId xmlns:p14="http://schemas.microsoft.com/office/powerpoint/2010/main" val="295356281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335212" y="924560"/>
            <a:ext cx="8915400" cy="3777622"/>
          </a:xfrm>
        </p:spPr>
        <p:txBody>
          <a:bodyPr/>
          <a:lstStyle/>
          <a:p>
            <a:r>
              <a:rPr lang="en-US" dirty="0"/>
              <a:t>GitHub Link: https://github.com/yoaveliashiv/Rentit/tree/master/app/src/main/java/com/example/rentit</a:t>
            </a:r>
            <a:endParaRPr lang="he-IL" dirty="0"/>
          </a:p>
          <a:p>
            <a:endParaRPr lang="he-IL" dirty="0"/>
          </a:p>
        </p:txBody>
      </p:sp>
    </p:spTree>
    <p:extLst>
      <p:ext uri="{BB962C8B-B14F-4D97-AF65-F5344CB8AC3E}">
        <p14:creationId xmlns:p14="http://schemas.microsoft.com/office/powerpoint/2010/main" val="61163373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D2E0CA2-5C92-44EE-BB23-34A5E4720CA3}"/>
              </a:ext>
            </a:extLst>
          </p:cNvPr>
          <p:cNvSpPr>
            <a:spLocks noGrp="1"/>
          </p:cNvSpPr>
          <p:nvPr>
            <p:ph type="title"/>
          </p:nvPr>
        </p:nvSpPr>
        <p:spPr>
          <a:xfrm>
            <a:off x="1259893" y="3101093"/>
            <a:ext cx="2454052" cy="3029344"/>
          </a:xfrm>
        </p:spPr>
        <p:txBody>
          <a:bodyPr>
            <a:normAutofit/>
          </a:bodyPr>
          <a:lstStyle/>
          <a:p>
            <a:pPr rtl="1"/>
            <a:r>
              <a:rPr lang="he-IL" sz="3200">
                <a:solidFill>
                  <a:schemeClr val="bg1"/>
                </a:solidFill>
              </a:rPr>
              <a:t>מטרות</a:t>
            </a:r>
            <a:endParaRPr lang="en-IL" sz="3200">
              <a:solidFill>
                <a:schemeClr val="bg1"/>
              </a:solidFill>
            </a:endParaRPr>
          </a:p>
        </p:txBody>
      </p:sp>
      <p:sp>
        <p:nvSpPr>
          <p:cNvPr id="11"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A76BA98D-5AEA-42AE-A004-4B42CACC6A36}"/>
              </a:ext>
            </a:extLst>
          </p:cNvPr>
          <p:cNvGraphicFramePr>
            <a:graphicFrameLocks noGrp="1"/>
          </p:cNvGraphicFramePr>
          <p:nvPr>
            <p:ph idx="1"/>
            <p:extLst>
              <p:ext uri="{D42A27DB-BD31-4B8C-83A1-F6EECF244321}">
                <p14:modId xmlns:p14="http://schemas.microsoft.com/office/powerpoint/2010/main" val="2958792014"/>
              </p:ext>
            </p:extLst>
          </p:nvPr>
        </p:nvGraphicFramePr>
        <p:xfrm>
          <a:off x="4713144" y="343360"/>
          <a:ext cx="6832212" cy="5104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Rectangle : coins arrondis 50">
            <a:extLst>
              <a:ext uri="{FF2B5EF4-FFF2-40B4-BE49-F238E27FC236}">
                <a16:creationId xmlns:a16="http://schemas.microsoft.com/office/drawing/2014/main" id="{8470EBB3-17BB-4FC3-988F-AACC75B538B6}"/>
              </a:ext>
            </a:extLst>
          </p:cNvPr>
          <p:cNvSpPr/>
          <p:nvPr/>
        </p:nvSpPr>
        <p:spPr>
          <a:xfrm>
            <a:off x="4713144" y="5586748"/>
            <a:ext cx="6832212" cy="84950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pPr algn="r" rtl="1">
              <a:lnSpc>
                <a:spcPct val="200000"/>
              </a:lnSpc>
            </a:pPr>
            <a:r>
              <a:rPr lang="he-IL" sz="1900" dirty="0"/>
              <a:t>יצירת קשר בין המשתמשים ישירות דרך האפליקציה</a:t>
            </a:r>
            <a:endParaRPr lang="en-IL" sz="1900" dirty="0"/>
          </a:p>
        </p:txBody>
      </p:sp>
      <p:sp>
        <p:nvSpPr>
          <p:cNvPr id="61" name="Rectangle 60" descr="Bulle de discussion avec un remplissage uni">
            <a:extLst>
              <a:ext uri="{FF2B5EF4-FFF2-40B4-BE49-F238E27FC236}">
                <a16:creationId xmlns:a16="http://schemas.microsoft.com/office/drawing/2014/main" id="{9057D627-65A8-421A-B565-CE0614CF9918}"/>
              </a:ext>
            </a:extLst>
          </p:cNvPr>
          <p:cNvSpPr/>
          <p:nvPr/>
        </p:nvSpPr>
        <p:spPr>
          <a:xfrm>
            <a:off x="4973837" y="5777885"/>
            <a:ext cx="467225" cy="46722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5">
              <a:hueOff val="1706166"/>
              <a:satOff val="-1777"/>
              <a:lumOff val="2155"/>
              <a:alphaOff val="0"/>
            </a:schemeClr>
          </a:effectRef>
          <a:fontRef idx="minor">
            <a:schemeClr val="lt1"/>
          </a:fontRef>
        </p:style>
      </p:sp>
    </p:spTree>
    <p:extLst>
      <p:ext uri="{BB962C8B-B14F-4D97-AF65-F5344CB8AC3E}">
        <p14:creationId xmlns:p14="http://schemas.microsoft.com/office/powerpoint/2010/main" val="82414758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48" name="Rectangle 113">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52AB69B-21B6-458E-A5F7-9225E948A58E}"/>
              </a:ext>
            </a:extLst>
          </p:cNvPr>
          <p:cNvSpPr>
            <a:spLocks noGrp="1"/>
          </p:cNvSpPr>
          <p:nvPr>
            <p:ph type="title"/>
          </p:nvPr>
        </p:nvSpPr>
        <p:spPr>
          <a:xfrm>
            <a:off x="1268601" y="2926921"/>
            <a:ext cx="2454052" cy="3029344"/>
          </a:xfrm>
        </p:spPr>
        <p:txBody>
          <a:bodyPr>
            <a:normAutofit/>
          </a:bodyPr>
          <a:lstStyle/>
          <a:p>
            <a:pPr rtl="1"/>
            <a:r>
              <a:rPr lang="he-IL" sz="3200" dirty="0">
                <a:solidFill>
                  <a:schemeClr val="bg1"/>
                </a:solidFill>
              </a:rPr>
              <a:t>תיאור המערכת</a:t>
            </a:r>
            <a:endParaRPr lang="en-IL" sz="3200" dirty="0">
              <a:solidFill>
                <a:schemeClr val="bg1"/>
              </a:solidFill>
            </a:endParaRPr>
          </a:p>
        </p:txBody>
      </p:sp>
      <p:sp>
        <p:nvSpPr>
          <p:cNvPr id="149"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50" name="Rectangle 117">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772448A-F042-4637-BFE5-A62EA220F7D3}"/>
              </a:ext>
            </a:extLst>
          </p:cNvPr>
          <p:cNvSpPr>
            <a:spLocks noGrp="1"/>
          </p:cNvSpPr>
          <p:nvPr>
            <p:ph idx="1"/>
          </p:nvPr>
        </p:nvSpPr>
        <p:spPr>
          <a:xfrm>
            <a:off x="4471987" y="287546"/>
            <a:ext cx="8043762" cy="6570454"/>
          </a:xfrm>
        </p:spPr>
        <p:txBody>
          <a:bodyPr anchor="ctr">
            <a:normAutofit/>
          </a:bodyPr>
          <a:lstStyle/>
          <a:p>
            <a:pPr marL="1371600" lvl="3" indent="0" algn="r" rtl="1">
              <a:buNone/>
            </a:pPr>
            <a:endParaRPr lang="he-IL" sz="2000" dirty="0"/>
          </a:p>
          <a:p>
            <a:pPr lvl="3" algn="r" rtl="1">
              <a:buFont typeface="Wingdings" panose="05000000000000000000" pitchFamily="2" charset="2"/>
              <a:buChar char="v"/>
            </a:pPr>
            <a:endParaRPr lang="he-IL" sz="2000" dirty="0"/>
          </a:p>
          <a:p>
            <a:pPr lvl="3" algn="r" rtl="1">
              <a:buFont typeface="Wingdings" panose="05000000000000000000" pitchFamily="2" charset="2"/>
              <a:buChar char="v"/>
            </a:pPr>
            <a:r>
              <a:rPr lang="he-IL" sz="2000" dirty="0"/>
              <a:t>הרשמה לאפליקציה (חובה למי שרוצה לשכור)</a:t>
            </a:r>
          </a:p>
          <a:p>
            <a:pPr lvl="3" algn="r" rtl="1">
              <a:buFont typeface="Wingdings" panose="05000000000000000000" pitchFamily="2" charset="2"/>
              <a:buChar char="v"/>
            </a:pPr>
            <a:r>
              <a:rPr lang="he-IL" sz="2000" dirty="0"/>
              <a:t>אחרי ההרשמה</a:t>
            </a:r>
            <a:r>
              <a:rPr lang="en-US" sz="2000" dirty="0"/>
              <a:t>,</a:t>
            </a:r>
            <a:r>
              <a:rPr lang="he-IL" sz="2000" dirty="0"/>
              <a:t> המשתשמש יכול להעלות פוסט שמכיל תמונות ומידע על הרכב שהוא משכיר (סוג רכב</a:t>
            </a:r>
            <a:r>
              <a:rPr lang="en-US" sz="2000" dirty="0"/>
              <a:t>,</a:t>
            </a:r>
            <a:r>
              <a:rPr lang="he-IL" sz="2000" dirty="0"/>
              <a:t> סוג ביטוח</a:t>
            </a:r>
            <a:r>
              <a:rPr lang="en-US" sz="2000" dirty="0"/>
              <a:t>,</a:t>
            </a:r>
            <a:r>
              <a:rPr lang="he-IL" sz="2000" dirty="0"/>
              <a:t> תאריכים</a:t>
            </a:r>
            <a:r>
              <a:rPr lang="en-US" sz="2000" dirty="0"/>
              <a:t>,</a:t>
            </a:r>
            <a:r>
              <a:rPr lang="he-IL" sz="2000" dirty="0"/>
              <a:t> וכו</a:t>
            </a:r>
            <a:r>
              <a:rPr lang="en-US" sz="2000" dirty="0"/>
              <a:t>…</a:t>
            </a:r>
            <a:r>
              <a:rPr lang="he-IL" sz="2000" dirty="0"/>
              <a:t>)</a:t>
            </a:r>
          </a:p>
          <a:p>
            <a:pPr lvl="3" algn="r" rtl="1">
              <a:buFont typeface="Wingdings" panose="05000000000000000000" pitchFamily="2" charset="2"/>
              <a:buChar char="v"/>
            </a:pPr>
            <a:r>
              <a:rPr lang="he-IL" sz="2000" dirty="0"/>
              <a:t>הפוסט במצב "המתנה לאישור" (ממתין לבדיקה ואישור מנהלים)</a:t>
            </a:r>
          </a:p>
          <a:p>
            <a:pPr lvl="3" algn="r" rtl="1">
              <a:buFont typeface="Wingdings" panose="05000000000000000000" pitchFamily="2" charset="2"/>
              <a:buChar char="v"/>
            </a:pPr>
            <a:r>
              <a:rPr lang="he-IL" sz="2000" dirty="0"/>
              <a:t>אחרי אישור</a:t>
            </a:r>
            <a:r>
              <a:rPr lang="en-US" sz="2000" dirty="0"/>
              <a:t>,</a:t>
            </a:r>
            <a:r>
              <a:rPr lang="he-IL" sz="2000" dirty="0"/>
              <a:t> כל משתמש (לאו דווקה רשום) יכול לראות את הפוסט (במידה ויש התאמה בחיפוש)</a:t>
            </a:r>
          </a:p>
          <a:p>
            <a:pPr lvl="3" algn="r" rtl="1">
              <a:buFont typeface="Wingdings" panose="05000000000000000000" pitchFamily="2" charset="2"/>
              <a:buChar char="v"/>
            </a:pPr>
            <a:r>
              <a:rPr lang="he-IL" sz="2000" dirty="0"/>
              <a:t>בדף הראשי ניתן להכניס איזור</a:t>
            </a:r>
            <a:r>
              <a:rPr lang="en-US" sz="2000" dirty="0"/>
              <a:t>,</a:t>
            </a:r>
            <a:r>
              <a:rPr lang="he-IL" sz="2000" dirty="0"/>
              <a:t> טווח מחיר ותאריכים</a:t>
            </a:r>
            <a:r>
              <a:rPr lang="en-US" sz="2000" dirty="0"/>
              <a:t>.</a:t>
            </a:r>
            <a:endParaRPr lang="he-IL" sz="2000" dirty="0"/>
          </a:p>
          <a:p>
            <a:pPr marL="1371600" lvl="3" indent="0" algn="r" rtl="1">
              <a:buNone/>
            </a:pPr>
            <a:endParaRPr lang="he-IL" sz="1800" dirty="0"/>
          </a:p>
          <a:p>
            <a:pPr lvl="3" algn="r" rtl="1">
              <a:buFont typeface="Wingdings" panose="05000000000000000000" pitchFamily="2" charset="2"/>
              <a:buChar char="v"/>
            </a:pPr>
            <a:endParaRPr lang="he-IL" sz="1800" dirty="0"/>
          </a:p>
          <a:p>
            <a:pPr marL="0" indent="0" rtl="1">
              <a:buNone/>
            </a:pPr>
            <a:endParaRPr lang="he-IL" dirty="0"/>
          </a:p>
        </p:txBody>
      </p:sp>
    </p:spTree>
    <p:extLst>
      <p:ext uri="{BB962C8B-B14F-4D97-AF65-F5344CB8AC3E}">
        <p14:creationId xmlns:p14="http://schemas.microsoft.com/office/powerpoint/2010/main" val="304372242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D3B50BD-581E-4BCA-B591-F7D4D0F93944}"/>
              </a:ext>
            </a:extLst>
          </p:cNvPr>
          <p:cNvSpPr>
            <a:spLocks noGrp="1"/>
          </p:cNvSpPr>
          <p:nvPr>
            <p:ph type="title"/>
          </p:nvPr>
        </p:nvSpPr>
        <p:spPr>
          <a:xfrm>
            <a:off x="1259893" y="3101093"/>
            <a:ext cx="2454052" cy="3029344"/>
          </a:xfrm>
        </p:spPr>
        <p:txBody>
          <a:bodyPr>
            <a:normAutofit/>
          </a:bodyPr>
          <a:lstStyle/>
          <a:p>
            <a:r>
              <a:rPr lang="he-IL" sz="3200">
                <a:solidFill>
                  <a:schemeClr val="bg1"/>
                </a:solidFill>
              </a:rPr>
              <a:t>מצב קיים</a:t>
            </a:r>
            <a:endParaRPr lang="en-IL" sz="3200" dirty="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9A20A01-322A-488D-A670-69575EEA9662}"/>
              </a:ext>
            </a:extLst>
          </p:cNvPr>
          <p:cNvSpPr>
            <a:spLocks noGrp="1"/>
          </p:cNvSpPr>
          <p:nvPr>
            <p:ph idx="1"/>
          </p:nvPr>
        </p:nvSpPr>
        <p:spPr>
          <a:xfrm>
            <a:off x="4706578" y="589722"/>
            <a:ext cx="6798033" cy="5321500"/>
          </a:xfrm>
        </p:spPr>
        <p:txBody>
          <a:bodyPr anchor="ctr">
            <a:normAutofit/>
          </a:bodyPr>
          <a:lstStyle/>
          <a:p>
            <a:pPr algn="just" rtl="1">
              <a:buFont typeface="Wingdings" panose="05000000000000000000" pitchFamily="2" charset="2"/>
              <a:buChar char="ü"/>
            </a:pPr>
            <a:r>
              <a:rPr lang="he-IL" sz="2000" dirty="0"/>
              <a:t>המערכת מתפקדת כמתכונן (הרשמה</a:t>
            </a:r>
            <a:r>
              <a:rPr lang="en-US" sz="2000" dirty="0"/>
              <a:t>,</a:t>
            </a:r>
            <a:r>
              <a:rPr lang="he-IL" sz="2000" dirty="0"/>
              <a:t> קליטה ושמירת נותונים</a:t>
            </a:r>
            <a:r>
              <a:rPr lang="en-US" sz="2000" dirty="0"/>
              <a:t>,</a:t>
            </a:r>
            <a:r>
              <a:rPr lang="he-IL" sz="2000" dirty="0"/>
              <a:t> הצגת נתונים על המסך)</a:t>
            </a:r>
          </a:p>
          <a:p>
            <a:pPr algn="just" rtl="1">
              <a:buFont typeface="Wingdings" panose="05000000000000000000" pitchFamily="2" charset="2"/>
              <a:buChar char="ü"/>
            </a:pPr>
            <a:r>
              <a:rPr lang="he-IL" sz="2000" dirty="0"/>
              <a:t>יצירת אמינות למשתמשים על ידי משוב ודף מנהלים שבודק את הפוסטים שמעלים לאפליקציה</a:t>
            </a:r>
          </a:p>
          <a:p>
            <a:pPr algn="just" rtl="1">
              <a:buFont typeface="Wingdings" panose="05000000000000000000" pitchFamily="2" charset="2"/>
              <a:buChar char="ü"/>
            </a:pPr>
            <a:r>
              <a:rPr lang="he-IL" sz="2000" dirty="0"/>
              <a:t>פלטפורמה אינטוטיבית ופושטה לשימוש</a:t>
            </a:r>
          </a:p>
          <a:p>
            <a:pPr algn="just" rtl="1">
              <a:buFont typeface="Wingdings" panose="05000000000000000000" pitchFamily="2" charset="2"/>
              <a:buChar char="ü"/>
            </a:pPr>
            <a:r>
              <a:rPr lang="he-IL" sz="2000" dirty="0"/>
              <a:t>נוחות שימוש (בחירת איזור</a:t>
            </a:r>
            <a:r>
              <a:rPr lang="en-US" sz="2000" dirty="0"/>
              <a:t>,</a:t>
            </a:r>
            <a:r>
              <a:rPr lang="he-IL" sz="2000" dirty="0"/>
              <a:t> תאריכים</a:t>
            </a:r>
            <a:r>
              <a:rPr lang="en-US" sz="2000" dirty="0"/>
              <a:t>,</a:t>
            </a:r>
            <a:r>
              <a:rPr lang="he-IL" sz="2000" dirty="0"/>
              <a:t> מחירים)</a:t>
            </a:r>
          </a:p>
          <a:p>
            <a:pPr algn="just" rtl="1">
              <a:buFont typeface="Century Gothic" panose="020B0502020202020204" pitchFamily="34" charset="0"/>
              <a:buChar char="×"/>
            </a:pPr>
            <a:r>
              <a:rPr lang="he-IL" sz="2000" dirty="0"/>
              <a:t>יצירת קשר בין המשתמשים דרך האפליקציה</a:t>
            </a:r>
          </a:p>
        </p:txBody>
      </p:sp>
    </p:spTree>
    <p:extLst>
      <p:ext uri="{BB962C8B-B14F-4D97-AF65-F5344CB8AC3E}">
        <p14:creationId xmlns:p14="http://schemas.microsoft.com/office/powerpoint/2010/main" val="2805111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72245E4-052C-4298-9205-8C4FACE555F7}"/>
              </a:ext>
            </a:extLst>
          </p:cNvPr>
          <p:cNvSpPr>
            <a:spLocks noGrp="1"/>
          </p:cNvSpPr>
          <p:nvPr>
            <p:ph type="title"/>
          </p:nvPr>
        </p:nvSpPr>
        <p:spPr>
          <a:xfrm>
            <a:off x="1259893" y="3101093"/>
            <a:ext cx="2454052" cy="3029344"/>
          </a:xfrm>
        </p:spPr>
        <p:txBody>
          <a:bodyPr>
            <a:normAutofit/>
          </a:bodyPr>
          <a:lstStyle/>
          <a:p>
            <a:pPr rtl="1"/>
            <a:r>
              <a:rPr lang="he-IL" sz="3200">
                <a:solidFill>
                  <a:schemeClr val="bg1"/>
                </a:solidFill>
              </a:rPr>
              <a:t>דרישות מרכזיות </a:t>
            </a:r>
            <a:endParaRPr lang="en-IL" sz="3200">
              <a:solidFill>
                <a:schemeClr val="bg1"/>
              </a:solidFill>
            </a:endParaRPr>
          </a:p>
        </p:txBody>
      </p:sp>
      <p:sp>
        <p:nvSpPr>
          <p:cNvPr id="12"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4">
            <a:extLst>
              <a:ext uri="{FF2B5EF4-FFF2-40B4-BE49-F238E27FC236}">
                <a16:creationId xmlns:a16="http://schemas.microsoft.com/office/drawing/2014/main" id="{AED2ADF4-951D-4F5C-B15F-321AEB76F0F5}"/>
              </a:ext>
            </a:extLst>
          </p:cNvPr>
          <p:cNvGraphicFramePr>
            <a:graphicFrameLocks noGrp="1"/>
          </p:cNvGraphicFramePr>
          <p:nvPr>
            <p:ph idx="1"/>
            <p:extLst>
              <p:ext uri="{D42A27DB-BD31-4B8C-83A1-F6EECF244321}">
                <p14:modId xmlns:p14="http://schemas.microsoft.com/office/powerpoint/2010/main" val="2820007072"/>
              </p:ext>
            </p:extLst>
          </p:nvPr>
        </p:nvGraphicFramePr>
        <p:xfrm>
          <a:off x="4795736" y="641550"/>
          <a:ext cx="6862864" cy="5341464"/>
        </p:xfrm>
        <a:graphic>
          <a:graphicData uri="http://schemas.openxmlformats.org/drawingml/2006/table">
            <a:tbl>
              <a:tblPr firstRow="1" bandRow="1">
                <a:tableStyleId>{5C22544A-7EE6-4342-B048-85BDC9FD1C3A}</a:tableStyleId>
              </a:tblPr>
              <a:tblGrid>
                <a:gridCol w="6862864">
                  <a:extLst>
                    <a:ext uri="{9D8B030D-6E8A-4147-A177-3AD203B41FA5}">
                      <a16:colId xmlns:a16="http://schemas.microsoft.com/office/drawing/2014/main" val="4182223041"/>
                    </a:ext>
                  </a:extLst>
                </a:gridCol>
              </a:tblGrid>
              <a:tr h="667683">
                <a:tc>
                  <a:txBody>
                    <a:bodyPr/>
                    <a:lstStyle/>
                    <a:p>
                      <a:pPr algn="r" rtl="1" fontAlgn="t">
                        <a:lnSpc>
                          <a:spcPct val="107000"/>
                        </a:lnSpc>
                        <a:spcBef>
                          <a:spcPts val="0"/>
                        </a:spcBef>
                        <a:spcAft>
                          <a:spcPts val="800"/>
                        </a:spcAft>
                      </a:pPr>
                      <a:r>
                        <a:rPr lang="he-IL" sz="1800" b="0" u="none" strike="noStrike" dirty="0">
                          <a:solidFill>
                            <a:schemeClr val="tx1"/>
                          </a:solidFill>
                          <a:effectLst/>
                        </a:rPr>
                        <a:t>הרשמה לאפליקציה למפרסם</a:t>
                      </a:r>
                      <a:endParaRPr lang="he-IL" sz="2700" b="0" i="0" u="none" strike="noStrike" dirty="0">
                        <a:solidFill>
                          <a:schemeClr val="tx1"/>
                        </a:solidFill>
                        <a:effectLst/>
                        <a:latin typeface="Arial" panose="020B0604020202020204" pitchFamily="34" charset="0"/>
                      </a:endParaRPr>
                    </a:p>
                  </a:txBody>
                  <a:tcPr marL="135237" marR="135237" marT="67618" marB="67618">
                    <a:solidFill>
                      <a:schemeClr val="bg1">
                        <a:lumMod val="95000"/>
                      </a:schemeClr>
                    </a:solidFill>
                  </a:tcPr>
                </a:tc>
                <a:extLst>
                  <a:ext uri="{0D108BD9-81ED-4DB2-BD59-A6C34878D82A}">
                    <a16:rowId xmlns:a16="http://schemas.microsoft.com/office/drawing/2014/main" val="1353322229"/>
                  </a:ext>
                </a:extLst>
              </a:tr>
              <a:tr h="667683">
                <a:tc>
                  <a:txBody>
                    <a:bodyPr/>
                    <a:lstStyle/>
                    <a:p>
                      <a:pPr algn="r" rtl="1" fontAlgn="t">
                        <a:lnSpc>
                          <a:spcPct val="107000"/>
                        </a:lnSpc>
                        <a:spcBef>
                          <a:spcPts val="0"/>
                        </a:spcBef>
                        <a:spcAft>
                          <a:spcPts val="800"/>
                        </a:spcAft>
                      </a:pPr>
                      <a:r>
                        <a:rPr lang="he-IL" sz="1800" u="none" strike="noStrike" dirty="0">
                          <a:effectLst/>
                        </a:rPr>
                        <a:t>קליטת נתונים מהמשתמש (פרטי מודעה)</a:t>
                      </a:r>
                      <a:endParaRPr lang="he-IL" sz="2700" b="0" i="0" u="none" strike="noStrike" dirty="0">
                        <a:effectLst/>
                        <a:latin typeface="Arial" panose="020B0604020202020204" pitchFamily="34" charset="0"/>
                      </a:endParaRPr>
                    </a:p>
                  </a:txBody>
                  <a:tcPr marL="135237" marR="135237" marT="67618" marB="67618"/>
                </a:tc>
                <a:extLst>
                  <a:ext uri="{0D108BD9-81ED-4DB2-BD59-A6C34878D82A}">
                    <a16:rowId xmlns:a16="http://schemas.microsoft.com/office/drawing/2014/main" val="675763583"/>
                  </a:ext>
                </a:extLst>
              </a:tr>
              <a:tr h="667683">
                <a:tc>
                  <a:txBody>
                    <a:bodyPr/>
                    <a:lstStyle/>
                    <a:p>
                      <a:pPr algn="r" rtl="1" fontAlgn="t">
                        <a:lnSpc>
                          <a:spcPct val="107000"/>
                        </a:lnSpc>
                        <a:spcBef>
                          <a:spcPts val="0"/>
                        </a:spcBef>
                        <a:spcAft>
                          <a:spcPts val="800"/>
                        </a:spcAft>
                      </a:pPr>
                      <a:r>
                        <a:rPr lang="he-IL" sz="1800" u="none" strike="noStrike" dirty="0">
                          <a:effectLst/>
                        </a:rPr>
                        <a:t>פרסום הנתונים</a:t>
                      </a:r>
                      <a:endParaRPr lang="he-IL" sz="2700" b="0" i="0" u="none" strike="noStrike" dirty="0">
                        <a:effectLst/>
                        <a:latin typeface="Arial" panose="020B0604020202020204" pitchFamily="34" charset="0"/>
                      </a:endParaRPr>
                    </a:p>
                  </a:txBody>
                  <a:tcPr marL="135237" marR="135237" marT="67618" marB="67618"/>
                </a:tc>
                <a:extLst>
                  <a:ext uri="{0D108BD9-81ED-4DB2-BD59-A6C34878D82A}">
                    <a16:rowId xmlns:a16="http://schemas.microsoft.com/office/drawing/2014/main" val="1529636372"/>
                  </a:ext>
                </a:extLst>
              </a:tr>
              <a:tr h="667683">
                <a:tc>
                  <a:txBody>
                    <a:bodyPr/>
                    <a:lstStyle/>
                    <a:p>
                      <a:pPr algn="r" rtl="1" fontAlgn="t">
                        <a:lnSpc>
                          <a:spcPct val="107000"/>
                        </a:lnSpc>
                        <a:spcBef>
                          <a:spcPts val="0"/>
                        </a:spcBef>
                        <a:spcAft>
                          <a:spcPts val="800"/>
                        </a:spcAft>
                      </a:pPr>
                      <a:r>
                        <a:rPr lang="he-IL" sz="1800" u="none" strike="noStrike" dirty="0">
                          <a:effectLst/>
                        </a:rPr>
                        <a:t>חיפוש רכב מתאים</a:t>
                      </a:r>
                      <a:endParaRPr lang="he-IL" sz="2700" b="0" i="0" u="none" strike="noStrike" dirty="0">
                        <a:effectLst/>
                        <a:latin typeface="Arial" panose="020B0604020202020204" pitchFamily="34" charset="0"/>
                      </a:endParaRPr>
                    </a:p>
                  </a:txBody>
                  <a:tcPr marL="135237" marR="135237" marT="67618" marB="67618"/>
                </a:tc>
                <a:extLst>
                  <a:ext uri="{0D108BD9-81ED-4DB2-BD59-A6C34878D82A}">
                    <a16:rowId xmlns:a16="http://schemas.microsoft.com/office/drawing/2014/main" val="3755452794"/>
                  </a:ext>
                </a:extLst>
              </a:tr>
              <a:tr h="667683">
                <a:tc>
                  <a:txBody>
                    <a:bodyPr/>
                    <a:lstStyle/>
                    <a:p>
                      <a:pPr algn="r" rtl="1" fontAlgn="t">
                        <a:lnSpc>
                          <a:spcPct val="107000"/>
                        </a:lnSpc>
                        <a:spcBef>
                          <a:spcPts val="0"/>
                        </a:spcBef>
                        <a:spcAft>
                          <a:spcPts val="800"/>
                        </a:spcAft>
                      </a:pPr>
                      <a:r>
                        <a:rPr lang="he-IL" sz="1800" u="none" strike="noStrike" dirty="0">
                          <a:effectLst/>
                        </a:rPr>
                        <a:t>פרופיל משתמש</a:t>
                      </a:r>
                      <a:endParaRPr lang="he-IL" sz="2700" b="0" i="0" u="none" strike="noStrike" dirty="0">
                        <a:effectLst/>
                        <a:latin typeface="Arial" panose="020B0604020202020204" pitchFamily="34" charset="0"/>
                      </a:endParaRPr>
                    </a:p>
                  </a:txBody>
                  <a:tcPr marL="135237" marR="135237" marT="67618" marB="67618"/>
                </a:tc>
                <a:extLst>
                  <a:ext uri="{0D108BD9-81ED-4DB2-BD59-A6C34878D82A}">
                    <a16:rowId xmlns:a16="http://schemas.microsoft.com/office/drawing/2014/main" val="4117811287"/>
                  </a:ext>
                </a:extLst>
              </a:tr>
              <a:tr h="667683">
                <a:tc>
                  <a:txBody>
                    <a:bodyPr/>
                    <a:lstStyle/>
                    <a:p>
                      <a:pPr algn="r" rtl="1" fontAlgn="t">
                        <a:lnSpc>
                          <a:spcPct val="107000"/>
                        </a:lnSpc>
                        <a:spcBef>
                          <a:spcPts val="0"/>
                        </a:spcBef>
                        <a:spcAft>
                          <a:spcPts val="800"/>
                        </a:spcAft>
                      </a:pPr>
                      <a:r>
                        <a:rPr lang="he-IL" sz="1800" u="none" strike="noStrike" dirty="0">
                          <a:effectLst/>
                        </a:rPr>
                        <a:t>שמירת נתונים במאגר נתונים</a:t>
                      </a:r>
                      <a:endParaRPr lang="he-IL" sz="2700" b="0" i="0" u="none" strike="noStrike" dirty="0">
                        <a:effectLst/>
                        <a:latin typeface="Arial" panose="020B0604020202020204" pitchFamily="34" charset="0"/>
                      </a:endParaRPr>
                    </a:p>
                  </a:txBody>
                  <a:tcPr marL="135237" marR="135237" marT="67618" marB="67618"/>
                </a:tc>
                <a:extLst>
                  <a:ext uri="{0D108BD9-81ED-4DB2-BD59-A6C34878D82A}">
                    <a16:rowId xmlns:a16="http://schemas.microsoft.com/office/drawing/2014/main" val="425341342"/>
                  </a:ext>
                </a:extLst>
              </a:tr>
              <a:tr h="667683">
                <a:tc>
                  <a:txBody>
                    <a:bodyPr/>
                    <a:lstStyle/>
                    <a:p>
                      <a:pPr algn="r" rtl="1" fontAlgn="t">
                        <a:lnSpc>
                          <a:spcPct val="107000"/>
                        </a:lnSpc>
                        <a:spcBef>
                          <a:spcPts val="0"/>
                        </a:spcBef>
                        <a:spcAft>
                          <a:spcPts val="800"/>
                        </a:spcAft>
                      </a:pPr>
                      <a:r>
                        <a:rPr lang="he-IL" sz="1800" u="none" strike="noStrike">
                          <a:effectLst/>
                        </a:rPr>
                        <a:t>ניהול המידע שבמערכת</a:t>
                      </a:r>
                      <a:endParaRPr lang="he-IL" sz="2700" b="0" i="0" u="none" strike="noStrike">
                        <a:effectLst/>
                        <a:latin typeface="Arial" panose="020B0604020202020204" pitchFamily="34" charset="0"/>
                      </a:endParaRPr>
                    </a:p>
                  </a:txBody>
                  <a:tcPr marL="135237" marR="135237" marT="67618" marB="67618"/>
                </a:tc>
                <a:extLst>
                  <a:ext uri="{0D108BD9-81ED-4DB2-BD59-A6C34878D82A}">
                    <a16:rowId xmlns:a16="http://schemas.microsoft.com/office/drawing/2014/main" val="2739839026"/>
                  </a:ext>
                </a:extLst>
              </a:tr>
              <a:tr h="667683">
                <a:tc>
                  <a:txBody>
                    <a:bodyPr/>
                    <a:lstStyle/>
                    <a:p>
                      <a:pPr algn="r" rtl="1" fontAlgn="t">
                        <a:lnSpc>
                          <a:spcPct val="107000"/>
                        </a:lnSpc>
                        <a:spcBef>
                          <a:spcPts val="0"/>
                        </a:spcBef>
                        <a:spcAft>
                          <a:spcPts val="800"/>
                        </a:spcAft>
                      </a:pPr>
                      <a:r>
                        <a:rPr lang="he-IL" sz="1800" u="none" strike="noStrike" dirty="0">
                          <a:effectLst/>
                        </a:rPr>
                        <a:t>עריכת פרופיל המשתמש</a:t>
                      </a:r>
                      <a:endParaRPr lang="he-IL" sz="2700" b="0" i="0" u="none" strike="noStrike" dirty="0">
                        <a:effectLst/>
                        <a:latin typeface="Arial" panose="020B0604020202020204" pitchFamily="34" charset="0"/>
                      </a:endParaRPr>
                    </a:p>
                  </a:txBody>
                  <a:tcPr marL="135237" marR="135237" marT="67618" marB="67618"/>
                </a:tc>
                <a:extLst>
                  <a:ext uri="{0D108BD9-81ED-4DB2-BD59-A6C34878D82A}">
                    <a16:rowId xmlns:a16="http://schemas.microsoft.com/office/drawing/2014/main" val="2482313312"/>
                  </a:ext>
                </a:extLst>
              </a:tr>
            </a:tbl>
          </a:graphicData>
        </a:graphic>
      </p:graphicFrame>
    </p:spTree>
    <p:extLst>
      <p:ext uri="{BB962C8B-B14F-4D97-AF65-F5344CB8AC3E}">
        <p14:creationId xmlns:p14="http://schemas.microsoft.com/office/powerpoint/2010/main" val="139626147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4066E21-D82A-4926-A5EF-5BCD5A33C1EF}"/>
              </a:ext>
            </a:extLst>
          </p:cNvPr>
          <p:cNvSpPr>
            <a:spLocks noGrp="1"/>
          </p:cNvSpPr>
          <p:nvPr>
            <p:ph type="title"/>
          </p:nvPr>
        </p:nvSpPr>
        <p:spPr>
          <a:xfrm>
            <a:off x="1592061" y="644753"/>
            <a:ext cx="5800929" cy="4220820"/>
          </a:xfrm>
        </p:spPr>
        <p:txBody>
          <a:bodyPr vert="horz" lIns="91440" tIns="45720" rIns="91440" bIns="45720" rtlCol="0" anchor="ctr">
            <a:normAutofit/>
          </a:bodyPr>
          <a:lstStyle/>
          <a:p>
            <a:pPr algn="r"/>
            <a:r>
              <a:rPr lang="en-US" sz="6600" dirty="0">
                <a:solidFill>
                  <a:schemeClr val="bg1"/>
                </a:solidFill>
              </a:rPr>
              <a:t>דיאגרמות</a:t>
            </a:r>
          </a:p>
        </p:txBody>
      </p:sp>
      <p:sp>
        <p:nvSpPr>
          <p:cNvPr id="41" name="Rectangle 40">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3" name="Straight Connector 42">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23538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4" name="מלבן 3"/>
          <p:cNvSpPr/>
          <p:nvPr/>
        </p:nvSpPr>
        <p:spPr>
          <a:xfrm>
            <a:off x="4527206" y="670560"/>
            <a:ext cx="3867858" cy="4894217"/>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6" name="TextBox 5"/>
          <p:cNvSpPr txBox="1"/>
          <p:nvPr/>
        </p:nvSpPr>
        <p:spPr>
          <a:xfrm>
            <a:off x="5789692" y="792793"/>
            <a:ext cx="1053737" cy="365760"/>
          </a:xfrm>
          <a:prstGeom prst="rect">
            <a:avLst/>
          </a:prstGeom>
          <a:noFill/>
        </p:spPr>
        <p:txBody>
          <a:bodyPr wrap="square" rtlCol="1">
            <a:spAutoFit/>
          </a:bodyPr>
          <a:lstStyle/>
          <a:p>
            <a:r>
              <a:rPr lang="en-US" dirty="0"/>
              <a:t>Rentit</a:t>
            </a:r>
            <a:endParaRPr lang="he-IL" dirty="0"/>
          </a:p>
        </p:txBody>
      </p:sp>
      <p:pic>
        <p:nvPicPr>
          <p:cNvPr id="7" name="מציין מיקום תוכן 5">
            <a:extLst>
              <a:ext uri="{FF2B5EF4-FFF2-40B4-BE49-F238E27FC236}">
                <a16:creationId xmlns:a16="http://schemas.microsoft.com/office/drawing/2014/main" id="{EB79AAC3-79D3-467E-A296-7214EE56EA21}"/>
              </a:ext>
            </a:extLst>
          </p:cNvPr>
          <p:cNvPicPr>
            <a:picLocks noChangeAspect="1"/>
          </p:cNvPicPr>
          <p:nvPr/>
        </p:nvPicPr>
        <p:blipFill>
          <a:blip r:embed="rId2"/>
          <a:stretch>
            <a:fillRect/>
          </a:stretch>
        </p:blipFill>
        <p:spPr bwMode="auto">
          <a:xfrm>
            <a:off x="3001356" y="1146042"/>
            <a:ext cx="765519" cy="142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אליפסה 10"/>
          <p:cNvSpPr/>
          <p:nvPr/>
        </p:nvSpPr>
        <p:spPr>
          <a:xfrm>
            <a:off x="4972594" y="953257"/>
            <a:ext cx="775063" cy="3048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p:cNvSpPr/>
          <p:nvPr/>
        </p:nvSpPr>
        <p:spPr>
          <a:xfrm>
            <a:off x="4972585" y="1639543"/>
            <a:ext cx="775063" cy="3048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p:cNvSpPr/>
          <p:nvPr/>
        </p:nvSpPr>
        <p:spPr>
          <a:xfrm>
            <a:off x="4972585" y="2355315"/>
            <a:ext cx="775063" cy="3048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p:cNvSpPr/>
          <p:nvPr/>
        </p:nvSpPr>
        <p:spPr>
          <a:xfrm>
            <a:off x="4972584" y="3090331"/>
            <a:ext cx="775063" cy="3048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p:cNvSpPr/>
          <p:nvPr/>
        </p:nvSpPr>
        <p:spPr>
          <a:xfrm>
            <a:off x="4972583" y="3892529"/>
            <a:ext cx="775063" cy="3048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p:cNvSpPr/>
          <p:nvPr/>
        </p:nvSpPr>
        <p:spPr>
          <a:xfrm>
            <a:off x="4972583" y="4711084"/>
            <a:ext cx="775063" cy="3048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מציין מיקום תוכן 5">
            <a:extLst>
              <a:ext uri="{FF2B5EF4-FFF2-40B4-BE49-F238E27FC236}">
                <a16:creationId xmlns:a16="http://schemas.microsoft.com/office/drawing/2014/main" id="{EB79AAC3-79D3-467E-A296-7214EE56EA21}"/>
              </a:ext>
            </a:extLst>
          </p:cNvPr>
          <p:cNvPicPr>
            <a:picLocks noChangeAspect="1"/>
          </p:cNvPicPr>
          <p:nvPr/>
        </p:nvPicPr>
        <p:blipFill>
          <a:blip r:embed="rId2"/>
          <a:stretch>
            <a:fillRect/>
          </a:stretch>
        </p:blipFill>
        <p:spPr bwMode="auto">
          <a:xfrm>
            <a:off x="3006545" y="3242731"/>
            <a:ext cx="765519" cy="142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2709821" y="2475450"/>
            <a:ext cx="1439818" cy="369332"/>
          </a:xfrm>
          <a:prstGeom prst="rect">
            <a:avLst/>
          </a:prstGeom>
          <a:noFill/>
        </p:spPr>
        <p:txBody>
          <a:bodyPr wrap="none" rtlCol="1">
            <a:spAutoFit/>
          </a:bodyPr>
          <a:lstStyle/>
          <a:p>
            <a:r>
              <a:rPr lang="he-IL" dirty="0"/>
              <a:t>משתמש אורח</a:t>
            </a:r>
          </a:p>
        </p:txBody>
      </p:sp>
      <p:sp>
        <p:nvSpPr>
          <p:cNvPr id="21" name="TextBox 20"/>
          <p:cNvSpPr txBox="1"/>
          <p:nvPr/>
        </p:nvSpPr>
        <p:spPr>
          <a:xfrm>
            <a:off x="2648978" y="4624528"/>
            <a:ext cx="1470274" cy="369332"/>
          </a:xfrm>
          <a:prstGeom prst="rect">
            <a:avLst/>
          </a:prstGeom>
          <a:noFill/>
        </p:spPr>
        <p:txBody>
          <a:bodyPr wrap="none" rtlCol="1">
            <a:spAutoFit/>
          </a:bodyPr>
          <a:lstStyle/>
          <a:p>
            <a:r>
              <a:rPr lang="he-IL" dirty="0"/>
              <a:t>משתמש רשום</a:t>
            </a:r>
          </a:p>
        </p:txBody>
      </p:sp>
      <p:sp>
        <p:nvSpPr>
          <p:cNvPr id="24" name="TextBox 23"/>
          <p:cNvSpPr txBox="1"/>
          <p:nvPr/>
        </p:nvSpPr>
        <p:spPr>
          <a:xfrm>
            <a:off x="4998475" y="1208285"/>
            <a:ext cx="723275" cy="307777"/>
          </a:xfrm>
          <a:prstGeom prst="rect">
            <a:avLst/>
          </a:prstGeom>
          <a:noFill/>
        </p:spPr>
        <p:txBody>
          <a:bodyPr wrap="none" rtlCol="1">
            <a:spAutoFit/>
          </a:bodyPr>
          <a:lstStyle/>
          <a:p>
            <a:r>
              <a:rPr lang="he-IL" sz="1400" dirty="0"/>
              <a:t>הרשמה</a:t>
            </a:r>
          </a:p>
        </p:txBody>
      </p:sp>
      <p:sp>
        <p:nvSpPr>
          <p:cNvPr id="25" name="TextBox 24"/>
          <p:cNvSpPr txBox="1"/>
          <p:nvPr/>
        </p:nvSpPr>
        <p:spPr>
          <a:xfrm>
            <a:off x="5101279" y="1913936"/>
            <a:ext cx="585418" cy="307777"/>
          </a:xfrm>
          <a:prstGeom prst="rect">
            <a:avLst/>
          </a:prstGeom>
          <a:noFill/>
        </p:spPr>
        <p:txBody>
          <a:bodyPr wrap="none" rtlCol="1">
            <a:spAutoFit/>
          </a:bodyPr>
          <a:lstStyle/>
          <a:p>
            <a:r>
              <a:rPr lang="he-IL" sz="1400" dirty="0"/>
              <a:t>כניסה</a:t>
            </a:r>
          </a:p>
        </p:txBody>
      </p:sp>
      <p:sp>
        <p:nvSpPr>
          <p:cNvPr id="26" name="TextBox 25"/>
          <p:cNvSpPr txBox="1"/>
          <p:nvPr/>
        </p:nvSpPr>
        <p:spPr>
          <a:xfrm>
            <a:off x="4930559" y="2642620"/>
            <a:ext cx="926857" cy="307777"/>
          </a:xfrm>
          <a:prstGeom prst="rect">
            <a:avLst/>
          </a:prstGeom>
          <a:noFill/>
        </p:spPr>
        <p:txBody>
          <a:bodyPr wrap="none" rtlCol="1">
            <a:spAutoFit/>
          </a:bodyPr>
          <a:lstStyle/>
          <a:p>
            <a:r>
              <a:rPr lang="he-IL" sz="1400" dirty="0"/>
              <a:t>חיפוש רכב</a:t>
            </a:r>
          </a:p>
        </p:txBody>
      </p:sp>
      <p:sp>
        <p:nvSpPr>
          <p:cNvPr id="27" name="TextBox 26"/>
          <p:cNvSpPr txBox="1"/>
          <p:nvPr/>
        </p:nvSpPr>
        <p:spPr>
          <a:xfrm>
            <a:off x="4716174" y="4180573"/>
            <a:ext cx="1281121" cy="307777"/>
          </a:xfrm>
          <a:prstGeom prst="rect">
            <a:avLst/>
          </a:prstGeom>
          <a:noFill/>
        </p:spPr>
        <p:txBody>
          <a:bodyPr wrap="none" rtlCol="1">
            <a:spAutoFit/>
          </a:bodyPr>
          <a:lstStyle/>
          <a:p>
            <a:r>
              <a:rPr lang="he-IL" sz="1400" dirty="0"/>
              <a:t>ניהול עמוד אישי</a:t>
            </a:r>
          </a:p>
        </p:txBody>
      </p:sp>
      <p:sp>
        <p:nvSpPr>
          <p:cNvPr id="28" name="TextBox 27"/>
          <p:cNvSpPr txBox="1"/>
          <p:nvPr/>
        </p:nvSpPr>
        <p:spPr>
          <a:xfrm>
            <a:off x="4787891" y="3362147"/>
            <a:ext cx="1061509" cy="307777"/>
          </a:xfrm>
          <a:prstGeom prst="rect">
            <a:avLst/>
          </a:prstGeom>
          <a:noFill/>
        </p:spPr>
        <p:txBody>
          <a:bodyPr wrap="none" rtlCol="1">
            <a:spAutoFit/>
          </a:bodyPr>
          <a:lstStyle/>
          <a:p>
            <a:r>
              <a:rPr lang="he-IL" sz="1400" dirty="0"/>
              <a:t>יצירת פרסום</a:t>
            </a:r>
          </a:p>
        </p:txBody>
      </p:sp>
      <p:sp>
        <p:nvSpPr>
          <p:cNvPr id="29" name="TextBox 28"/>
          <p:cNvSpPr txBox="1"/>
          <p:nvPr/>
        </p:nvSpPr>
        <p:spPr>
          <a:xfrm>
            <a:off x="4780295" y="4969231"/>
            <a:ext cx="1152881" cy="307777"/>
          </a:xfrm>
          <a:prstGeom prst="rect">
            <a:avLst/>
          </a:prstGeom>
          <a:noFill/>
        </p:spPr>
        <p:txBody>
          <a:bodyPr wrap="none" rtlCol="1">
            <a:spAutoFit/>
          </a:bodyPr>
          <a:lstStyle/>
          <a:p>
            <a:r>
              <a:rPr lang="he-IL" sz="1400" dirty="0"/>
              <a:t>מחיקת פרסום</a:t>
            </a:r>
          </a:p>
        </p:txBody>
      </p:sp>
      <p:cxnSp>
        <p:nvCxnSpPr>
          <p:cNvPr id="32" name="מחבר ישר 31"/>
          <p:cNvCxnSpPr/>
          <p:nvPr/>
        </p:nvCxnSpPr>
        <p:spPr>
          <a:xfrm flipV="1">
            <a:off x="3766875" y="1208285"/>
            <a:ext cx="1163684" cy="307777"/>
          </a:xfrm>
          <a:prstGeom prst="line">
            <a:avLst/>
          </a:prstGeom>
        </p:spPr>
        <p:style>
          <a:lnRef idx="1">
            <a:schemeClr val="dk1"/>
          </a:lnRef>
          <a:fillRef idx="0">
            <a:schemeClr val="dk1"/>
          </a:fillRef>
          <a:effectRef idx="0">
            <a:schemeClr val="dk1"/>
          </a:effectRef>
          <a:fontRef idx="minor">
            <a:schemeClr val="tx1"/>
          </a:fontRef>
        </p:style>
      </p:cxnSp>
      <p:cxnSp>
        <p:nvCxnSpPr>
          <p:cNvPr id="34" name="מחבר ישר 33"/>
          <p:cNvCxnSpPr>
            <a:stCxn id="7" idx="3"/>
          </p:cNvCxnSpPr>
          <p:nvPr/>
        </p:nvCxnSpPr>
        <p:spPr>
          <a:xfrm flipV="1">
            <a:off x="3766875" y="1823283"/>
            <a:ext cx="1078511" cy="35118"/>
          </a:xfrm>
          <a:prstGeom prst="line">
            <a:avLst/>
          </a:prstGeom>
        </p:spPr>
        <p:style>
          <a:lnRef idx="1">
            <a:schemeClr val="dk1"/>
          </a:lnRef>
          <a:fillRef idx="0">
            <a:schemeClr val="dk1"/>
          </a:fillRef>
          <a:effectRef idx="0">
            <a:schemeClr val="dk1"/>
          </a:effectRef>
          <a:fontRef idx="minor">
            <a:schemeClr val="tx1"/>
          </a:fontRef>
        </p:style>
      </p:cxnSp>
      <p:cxnSp>
        <p:nvCxnSpPr>
          <p:cNvPr id="37" name="מחבר ישר 36"/>
          <p:cNvCxnSpPr/>
          <p:nvPr/>
        </p:nvCxnSpPr>
        <p:spPr>
          <a:xfrm>
            <a:off x="3766875" y="2221713"/>
            <a:ext cx="1078511" cy="286002"/>
          </a:xfrm>
          <a:prstGeom prst="line">
            <a:avLst/>
          </a:prstGeom>
        </p:spPr>
        <p:style>
          <a:lnRef idx="1">
            <a:schemeClr val="dk1"/>
          </a:lnRef>
          <a:fillRef idx="0">
            <a:schemeClr val="dk1"/>
          </a:fillRef>
          <a:effectRef idx="0">
            <a:schemeClr val="dk1"/>
          </a:effectRef>
          <a:fontRef idx="minor">
            <a:schemeClr val="tx1"/>
          </a:fontRef>
        </p:style>
      </p:cxnSp>
      <p:cxnSp>
        <p:nvCxnSpPr>
          <p:cNvPr id="39" name="מחבר ישר 38"/>
          <p:cNvCxnSpPr>
            <a:endCxn id="26" idx="1"/>
          </p:cNvCxnSpPr>
          <p:nvPr/>
        </p:nvCxnSpPr>
        <p:spPr>
          <a:xfrm flipV="1">
            <a:off x="3692434" y="2796509"/>
            <a:ext cx="1238125" cy="716096"/>
          </a:xfrm>
          <a:prstGeom prst="line">
            <a:avLst/>
          </a:prstGeom>
        </p:spPr>
        <p:style>
          <a:lnRef idx="1">
            <a:schemeClr val="dk1"/>
          </a:lnRef>
          <a:fillRef idx="0">
            <a:schemeClr val="dk1"/>
          </a:fillRef>
          <a:effectRef idx="0">
            <a:schemeClr val="dk1"/>
          </a:effectRef>
          <a:fontRef idx="minor">
            <a:schemeClr val="tx1"/>
          </a:fontRef>
        </p:style>
      </p:cxnSp>
      <p:cxnSp>
        <p:nvCxnSpPr>
          <p:cNvPr id="41" name="מחבר ישר 40"/>
          <p:cNvCxnSpPr/>
          <p:nvPr/>
        </p:nvCxnSpPr>
        <p:spPr>
          <a:xfrm flipV="1">
            <a:off x="3704171" y="3341464"/>
            <a:ext cx="1141215" cy="438400"/>
          </a:xfrm>
          <a:prstGeom prst="line">
            <a:avLst/>
          </a:prstGeom>
        </p:spPr>
        <p:style>
          <a:lnRef idx="1">
            <a:schemeClr val="dk1"/>
          </a:lnRef>
          <a:fillRef idx="0">
            <a:schemeClr val="dk1"/>
          </a:fillRef>
          <a:effectRef idx="0">
            <a:schemeClr val="dk1"/>
          </a:effectRef>
          <a:fontRef idx="minor">
            <a:schemeClr val="tx1"/>
          </a:fontRef>
        </p:style>
      </p:cxnSp>
      <p:cxnSp>
        <p:nvCxnSpPr>
          <p:cNvPr id="43" name="מחבר ישר 42"/>
          <p:cNvCxnSpPr>
            <a:stCxn id="19" idx="3"/>
          </p:cNvCxnSpPr>
          <p:nvPr/>
        </p:nvCxnSpPr>
        <p:spPr>
          <a:xfrm>
            <a:off x="3772064" y="3955090"/>
            <a:ext cx="1073322" cy="38396"/>
          </a:xfrm>
          <a:prstGeom prst="line">
            <a:avLst/>
          </a:prstGeom>
        </p:spPr>
        <p:style>
          <a:lnRef idx="1">
            <a:schemeClr val="dk1"/>
          </a:lnRef>
          <a:fillRef idx="0">
            <a:schemeClr val="dk1"/>
          </a:fillRef>
          <a:effectRef idx="0">
            <a:schemeClr val="dk1"/>
          </a:effectRef>
          <a:fontRef idx="minor">
            <a:schemeClr val="tx1"/>
          </a:fontRef>
        </p:style>
      </p:cxnSp>
      <p:cxnSp>
        <p:nvCxnSpPr>
          <p:cNvPr id="45" name="מחבר ישר 44"/>
          <p:cNvCxnSpPr/>
          <p:nvPr/>
        </p:nvCxnSpPr>
        <p:spPr>
          <a:xfrm>
            <a:off x="3766875" y="4226579"/>
            <a:ext cx="1053076" cy="527240"/>
          </a:xfrm>
          <a:prstGeom prst="line">
            <a:avLst/>
          </a:prstGeom>
        </p:spPr>
        <p:style>
          <a:lnRef idx="1">
            <a:schemeClr val="dk1"/>
          </a:lnRef>
          <a:fillRef idx="0">
            <a:schemeClr val="dk1"/>
          </a:fillRef>
          <a:effectRef idx="0">
            <a:schemeClr val="dk1"/>
          </a:effectRef>
          <a:fontRef idx="minor">
            <a:schemeClr val="tx1"/>
          </a:fontRef>
        </p:style>
      </p:cxnSp>
      <p:pic>
        <p:nvPicPr>
          <p:cNvPr id="46" name="מציין מיקום תוכן 5">
            <a:extLst>
              <a:ext uri="{FF2B5EF4-FFF2-40B4-BE49-F238E27FC236}">
                <a16:creationId xmlns:a16="http://schemas.microsoft.com/office/drawing/2014/main" id="{EB79AAC3-79D3-467E-A296-7214EE56EA21}"/>
              </a:ext>
            </a:extLst>
          </p:cNvPr>
          <p:cNvPicPr>
            <a:picLocks noChangeAspect="1"/>
          </p:cNvPicPr>
          <p:nvPr/>
        </p:nvPicPr>
        <p:blipFill>
          <a:blip r:embed="rId2"/>
          <a:stretch>
            <a:fillRect/>
          </a:stretch>
        </p:blipFill>
        <p:spPr bwMode="auto">
          <a:xfrm>
            <a:off x="8988081" y="1146041"/>
            <a:ext cx="765519" cy="142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p:cNvSpPr txBox="1"/>
          <p:nvPr/>
        </p:nvSpPr>
        <p:spPr>
          <a:xfrm>
            <a:off x="8795559" y="2475450"/>
            <a:ext cx="1229825" cy="369332"/>
          </a:xfrm>
          <a:prstGeom prst="rect">
            <a:avLst/>
          </a:prstGeom>
          <a:noFill/>
        </p:spPr>
        <p:txBody>
          <a:bodyPr wrap="none" rtlCol="1">
            <a:spAutoFit/>
          </a:bodyPr>
          <a:lstStyle/>
          <a:p>
            <a:r>
              <a:rPr lang="he-IL" dirty="0"/>
              <a:t>איש מערכת</a:t>
            </a:r>
          </a:p>
        </p:txBody>
      </p:sp>
      <p:sp>
        <p:nvSpPr>
          <p:cNvPr id="49" name="אליפסה 48"/>
          <p:cNvSpPr/>
          <p:nvPr/>
        </p:nvSpPr>
        <p:spPr>
          <a:xfrm>
            <a:off x="7206342" y="1639542"/>
            <a:ext cx="775063" cy="3048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אליפסה 49"/>
          <p:cNvSpPr/>
          <p:nvPr/>
        </p:nvSpPr>
        <p:spPr>
          <a:xfrm>
            <a:off x="7206341" y="2351789"/>
            <a:ext cx="775063" cy="30480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p:cNvSpPr txBox="1"/>
          <p:nvPr/>
        </p:nvSpPr>
        <p:spPr>
          <a:xfrm>
            <a:off x="6950105" y="1907560"/>
            <a:ext cx="1287532" cy="307777"/>
          </a:xfrm>
          <a:prstGeom prst="rect">
            <a:avLst/>
          </a:prstGeom>
          <a:noFill/>
        </p:spPr>
        <p:txBody>
          <a:bodyPr wrap="none" rtlCol="1">
            <a:spAutoFit/>
          </a:bodyPr>
          <a:lstStyle/>
          <a:p>
            <a:r>
              <a:rPr lang="he-IL" sz="1400" dirty="0"/>
              <a:t>אישור פרסומים </a:t>
            </a:r>
          </a:p>
        </p:txBody>
      </p:sp>
      <p:sp>
        <p:nvSpPr>
          <p:cNvPr id="52" name="TextBox 51"/>
          <p:cNvSpPr txBox="1"/>
          <p:nvPr/>
        </p:nvSpPr>
        <p:spPr>
          <a:xfrm>
            <a:off x="6941289" y="2656590"/>
            <a:ext cx="1305165" cy="307777"/>
          </a:xfrm>
          <a:prstGeom prst="rect">
            <a:avLst/>
          </a:prstGeom>
          <a:noFill/>
        </p:spPr>
        <p:txBody>
          <a:bodyPr wrap="none" rtlCol="1">
            <a:spAutoFit/>
          </a:bodyPr>
          <a:lstStyle/>
          <a:p>
            <a:r>
              <a:rPr lang="he-IL" sz="1400" dirty="0"/>
              <a:t>מחיקת פרסומים</a:t>
            </a:r>
          </a:p>
        </p:txBody>
      </p:sp>
      <p:cxnSp>
        <p:nvCxnSpPr>
          <p:cNvPr id="54" name="מחבר ישר 53"/>
          <p:cNvCxnSpPr/>
          <p:nvPr/>
        </p:nvCxnSpPr>
        <p:spPr>
          <a:xfrm flipH="1">
            <a:off x="8060375" y="1715589"/>
            <a:ext cx="927706" cy="76353"/>
          </a:xfrm>
          <a:prstGeom prst="line">
            <a:avLst/>
          </a:prstGeom>
        </p:spPr>
        <p:style>
          <a:lnRef idx="1">
            <a:schemeClr val="dk1"/>
          </a:lnRef>
          <a:fillRef idx="0">
            <a:schemeClr val="dk1"/>
          </a:fillRef>
          <a:effectRef idx="0">
            <a:schemeClr val="dk1"/>
          </a:effectRef>
          <a:fontRef idx="minor">
            <a:schemeClr val="tx1"/>
          </a:fontRef>
        </p:style>
      </p:cxnSp>
      <p:cxnSp>
        <p:nvCxnSpPr>
          <p:cNvPr id="56" name="מחבר ישר 55"/>
          <p:cNvCxnSpPr/>
          <p:nvPr/>
        </p:nvCxnSpPr>
        <p:spPr>
          <a:xfrm flipH="1">
            <a:off x="8149005" y="2061448"/>
            <a:ext cx="839076" cy="336339"/>
          </a:xfrm>
          <a:prstGeom prst="line">
            <a:avLst/>
          </a:prstGeom>
        </p:spPr>
        <p:style>
          <a:lnRef idx="1">
            <a:schemeClr val="dk1"/>
          </a:lnRef>
          <a:fillRef idx="0">
            <a:schemeClr val="dk1"/>
          </a:fillRef>
          <a:effectRef idx="0">
            <a:schemeClr val="dk1"/>
          </a:effectRef>
          <a:fontRef idx="minor">
            <a:schemeClr val="tx1"/>
          </a:fontRef>
        </p:style>
      </p:cxnSp>
      <p:pic>
        <p:nvPicPr>
          <p:cNvPr id="60" name="תמונה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3743" y="4430263"/>
            <a:ext cx="171983" cy="265346"/>
          </a:xfrm>
          <a:prstGeom prst="rect">
            <a:avLst/>
          </a:prstGeom>
        </p:spPr>
      </p:pic>
      <p:pic>
        <p:nvPicPr>
          <p:cNvPr id="63" name="תמונה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1859" y="3602769"/>
            <a:ext cx="190373" cy="293719"/>
          </a:xfrm>
          <a:prstGeom prst="rect">
            <a:avLst/>
          </a:prstGeom>
        </p:spPr>
      </p:pic>
      <p:sp>
        <p:nvSpPr>
          <p:cNvPr id="64" name="TextBox 63"/>
          <p:cNvSpPr txBox="1"/>
          <p:nvPr/>
        </p:nvSpPr>
        <p:spPr>
          <a:xfrm>
            <a:off x="5202080" y="3568316"/>
            <a:ext cx="1172594" cy="276999"/>
          </a:xfrm>
          <a:prstGeom prst="rect">
            <a:avLst/>
          </a:prstGeom>
          <a:noFill/>
        </p:spPr>
        <p:txBody>
          <a:bodyPr wrap="square" rtlCol="1">
            <a:spAutoFit/>
          </a:bodyPr>
          <a:lstStyle/>
          <a:p>
            <a:r>
              <a:rPr lang="en-US" sz="1200" dirty="0"/>
              <a:t>&lt;&lt;extend&gt;&gt;</a:t>
            </a:r>
            <a:endParaRPr lang="he-IL" sz="1200" dirty="0"/>
          </a:p>
        </p:txBody>
      </p:sp>
      <p:sp>
        <p:nvSpPr>
          <p:cNvPr id="65" name="TextBox 64"/>
          <p:cNvSpPr txBox="1"/>
          <p:nvPr/>
        </p:nvSpPr>
        <p:spPr>
          <a:xfrm>
            <a:off x="5251859" y="4407137"/>
            <a:ext cx="1122815" cy="276999"/>
          </a:xfrm>
          <a:prstGeom prst="rect">
            <a:avLst/>
          </a:prstGeom>
          <a:noFill/>
        </p:spPr>
        <p:txBody>
          <a:bodyPr wrap="square" rtlCol="1">
            <a:spAutoFit/>
          </a:bodyPr>
          <a:lstStyle/>
          <a:p>
            <a:r>
              <a:rPr lang="en-US" sz="1200" dirty="0"/>
              <a:t>&lt;&lt;extend&gt;&gt;</a:t>
            </a:r>
            <a:endParaRPr lang="he-IL" sz="1200" dirty="0"/>
          </a:p>
        </p:txBody>
      </p:sp>
      <p:sp>
        <p:nvSpPr>
          <p:cNvPr id="2" name="TextBox 1"/>
          <p:cNvSpPr txBox="1"/>
          <p:nvPr/>
        </p:nvSpPr>
        <p:spPr>
          <a:xfrm>
            <a:off x="895039" y="270478"/>
            <a:ext cx="2298622" cy="369332"/>
          </a:xfrm>
          <a:prstGeom prst="rect">
            <a:avLst/>
          </a:prstGeom>
          <a:noFill/>
        </p:spPr>
        <p:txBody>
          <a:bodyPr wrap="square" rtlCol="1">
            <a:spAutoFit/>
          </a:bodyPr>
          <a:lstStyle/>
          <a:p>
            <a:r>
              <a:rPr lang="en-US" dirty="0"/>
              <a:t>Use case diagram 1</a:t>
            </a:r>
            <a:endParaRPr lang="he-IL" dirty="0"/>
          </a:p>
        </p:txBody>
      </p:sp>
    </p:spTree>
    <p:extLst>
      <p:ext uri="{BB962C8B-B14F-4D97-AF65-F5344CB8AC3E}">
        <p14:creationId xmlns:p14="http://schemas.microsoft.com/office/powerpoint/2010/main" val="247084795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85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2" name="מציין מיקום תוכן 5">
            <a:extLst>
              <a:ext uri="{FF2B5EF4-FFF2-40B4-BE49-F238E27FC236}">
                <a16:creationId xmlns:a16="http://schemas.microsoft.com/office/drawing/2014/main" id="{EB79AAC3-79D3-467E-A296-7214EE56EA21}"/>
              </a:ext>
            </a:extLst>
          </p:cNvPr>
          <p:cNvPicPr>
            <a:picLocks noChangeAspect="1"/>
          </p:cNvPicPr>
          <p:nvPr/>
        </p:nvPicPr>
        <p:blipFill>
          <a:blip r:embed="rId2"/>
          <a:stretch>
            <a:fillRect/>
          </a:stretch>
        </p:blipFill>
        <p:spPr bwMode="auto">
          <a:xfrm>
            <a:off x="2804996" y="1031687"/>
            <a:ext cx="765519" cy="142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אליפסה 2"/>
          <p:cNvSpPr/>
          <p:nvPr/>
        </p:nvSpPr>
        <p:spPr>
          <a:xfrm>
            <a:off x="5264323" y="870380"/>
            <a:ext cx="1397727" cy="468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מלבן 3"/>
          <p:cNvSpPr/>
          <p:nvPr/>
        </p:nvSpPr>
        <p:spPr>
          <a:xfrm>
            <a:off x="7837713" y="2960914"/>
            <a:ext cx="1889761" cy="8258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מציין מיקום תוכן 5">
            <a:extLst>
              <a:ext uri="{FF2B5EF4-FFF2-40B4-BE49-F238E27FC236}">
                <a16:creationId xmlns:a16="http://schemas.microsoft.com/office/drawing/2014/main" id="{EB79AAC3-79D3-467E-A296-7214EE56EA21}"/>
              </a:ext>
            </a:extLst>
          </p:cNvPr>
          <p:cNvPicPr>
            <a:picLocks noChangeAspect="1"/>
          </p:cNvPicPr>
          <p:nvPr/>
        </p:nvPicPr>
        <p:blipFill>
          <a:blip r:embed="rId2"/>
          <a:stretch>
            <a:fillRect/>
          </a:stretch>
        </p:blipFill>
        <p:spPr bwMode="auto">
          <a:xfrm>
            <a:off x="2804995" y="2734213"/>
            <a:ext cx="765519" cy="142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מציין מיקום תוכן 5">
            <a:extLst>
              <a:ext uri="{FF2B5EF4-FFF2-40B4-BE49-F238E27FC236}">
                <a16:creationId xmlns:a16="http://schemas.microsoft.com/office/drawing/2014/main" id="{EB79AAC3-79D3-467E-A296-7214EE56EA21}"/>
              </a:ext>
            </a:extLst>
          </p:cNvPr>
          <p:cNvPicPr>
            <a:picLocks noChangeAspect="1"/>
          </p:cNvPicPr>
          <p:nvPr/>
        </p:nvPicPr>
        <p:blipFill>
          <a:blip r:embed="rId2"/>
          <a:stretch>
            <a:fillRect/>
          </a:stretch>
        </p:blipFill>
        <p:spPr bwMode="auto">
          <a:xfrm>
            <a:off x="2804994" y="4436739"/>
            <a:ext cx="765519" cy="142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אליפסה 6"/>
          <p:cNvSpPr/>
          <p:nvPr/>
        </p:nvSpPr>
        <p:spPr>
          <a:xfrm>
            <a:off x="5264324" y="2559207"/>
            <a:ext cx="1397727" cy="468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אליפסה 7"/>
          <p:cNvSpPr/>
          <p:nvPr/>
        </p:nvSpPr>
        <p:spPr>
          <a:xfrm>
            <a:off x="5264327" y="3362125"/>
            <a:ext cx="1397727" cy="468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p:cNvSpPr/>
          <p:nvPr/>
        </p:nvSpPr>
        <p:spPr>
          <a:xfrm>
            <a:off x="5264323" y="4323315"/>
            <a:ext cx="1397727" cy="468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אליפסה 9"/>
          <p:cNvSpPr/>
          <p:nvPr/>
        </p:nvSpPr>
        <p:spPr>
          <a:xfrm>
            <a:off x="5264324" y="5126233"/>
            <a:ext cx="1397727" cy="468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8" name="מחבר ישר 17"/>
          <p:cNvCxnSpPr/>
          <p:nvPr/>
        </p:nvCxnSpPr>
        <p:spPr>
          <a:xfrm flipV="1">
            <a:off x="3642356" y="4614258"/>
            <a:ext cx="1460867" cy="177576"/>
          </a:xfrm>
          <a:prstGeom prst="line">
            <a:avLst/>
          </a:prstGeom>
        </p:spPr>
        <p:style>
          <a:lnRef idx="1">
            <a:schemeClr val="dk1"/>
          </a:lnRef>
          <a:fillRef idx="0">
            <a:schemeClr val="dk1"/>
          </a:fillRef>
          <a:effectRef idx="0">
            <a:schemeClr val="dk1"/>
          </a:effectRef>
          <a:fontRef idx="minor">
            <a:schemeClr val="tx1"/>
          </a:fontRef>
        </p:style>
      </p:cxnSp>
      <p:cxnSp>
        <p:nvCxnSpPr>
          <p:cNvPr id="20" name="מחבר ישר 19"/>
          <p:cNvCxnSpPr>
            <a:stCxn id="6" idx="3"/>
          </p:cNvCxnSpPr>
          <p:nvPr/>
        </p:nvCxnSpPr>
        <p:spPr>
          <a:xfrm>
            <a:off x="3570513" y="5149098"/>
            <a:ext cx="1532710" cy="211394"/>
          </a:xfrm>
          <a:prstGeom prst="line">
            <a:avLst/>
          </a:prstGeom>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7920440" y="3024869"/>
            <a:ext cx="1341120" cy="323165"/>
          </a:xfrm>
          <a:prstGeom prst="rect">
            <a:avLst/>
          </a:prstGeom>
          <a:noFill/>
        </p:spPr>
        <p:txBody>
          <a:bodyPr wrap="square" rtlCol="1">
            <a:spAutoFit/>
          </a:bodyPr>
          <a:lstStyle/>
          <a:p>
            <a:r>
              <a:rPr lang="en-US" sz="1500" dirty="0"/>
              <a:t>&lt;&lt;actor&gt;&gt;</a:t>
            </a:r>
            <a:endParaRPr lang="he-IL" sz="1500" dirty="0"/>
          </a:p>
        </p:txBody>
      </p:sp>
      <p:sp>
        <p:nvSpPr>
          <p:cNvPr id="22" name="TextBox 21"/>
          <p:cNvSpPr txBox="1"/>
          <p:nvPr/>
        </p:nvSpPr>
        <p:spPr>
          <a:xfrm>
            <a:off x="8107675" y="3228855"/>
            <a:ext cx="1506583" cy="338554"/>
          </a:xfrm>
          <a:prstGeom prst="rect">
            <a:avLst/>
          </a:prstGeom>
          <a:noFill/>
        </p:spPr>
        <p:txBody>
          <a:bodyPr wrap="square" rtlCol="1">
            <a:spAutoFit/>
          </a:bodyPr>
          <a:lstStyle/>
          <a:p>
            <a:r>
              <a:rPr lang="en-US" sz="1600" dirty="0"/>
              <a:t>Rentit Firebase</a:t>
            </a:r>
            <a:endParaRPr lang="he-IL" sz="1600" dirty="0"/>
          </a:p>
        </p:txBody>
      </p:sp>
      <p:cxnSp>
        <p:nvCxnSpPr>
          <p:cNvPr id="26" name="מחבר ישר 25"/>
          <p:cNvCxnSpPr/>
          <p:nvPr/>
        </p:nvCxnSpPr>
        <p:spPr>
          <a:xfrm flipH="1" flipV="1">
            <a:off x="6788331" y="1117406"/>
            <a:ext cx="975351" cy="1686543"/>
          </a:xfrm>
          <a:prstGeom prst="line">
            <a:avLst/>
          </a:prstGeom>
        </p:spPr>
        <p:style>
          <a:lnRef idx="1">
            <a:schemeClr val="dk1"/>
          </a:lnRef>
          <a:fillRef idx="0">
            <a:schemeClr val="dk1"/>
          </a:fillRef>
          <a:effectRef idx="0">
            <a:schemeClr val="dk1"/>
          </a:effectRef>
          <a:fontRef idx="minor">
            <a:schemeClr val="tx1"/>
          </a:fontRef>
        </p:style>
      </p:cxnSp>
      <p:cxnSp>
        <p:nvCxnSpPr>
          <p:cNvPr id="28" name="מחבר ישר 27"/>
          <p:cNvCxnSpPr/>
          <p:nvPr/>
        </p:nvCxnSpPr>
        <p:spPr>
          <a:xfrm flipH="1" flipV="1">
            <a:off x="6827520" y="2891531"/>
            <a:ext cx="836023" cy="136195"/>
          </a:xfrm>
          <a:prstGeom prst="line">
            <a:avLst/>
          </a:prstGeom>
        </p:spPr>
        <p:style>
          <a:lnRef idx="1">
            <a:schemeClr val="dk1"/>
          </a:lnRef>
          <a:fillRef idx="0">
            <a:schemeClr val="dk1"/>
          </a:fillRef>
          <a:effectRef idx="0">
            <a:schemeClr val="dk1"/>
          </a:effectRef>
          <a:fontRef idx="minor">
            <a:schemeClr val="tx1"/>
          </a:fontRef>
        </p:style>
      </p:cxnSp>
      <p:cxnSp>
        <p:nvCxnSpPr>
          <p:cNvPr id="30" name="מחבר ישר 29"/>
          <p:cNvCxnSpPr/>
          <p:nvPr/>
        </p:nvCxnSpPr>
        <p:spPr>
          <a:xfrm flipH="1">
            <a:off x="6810103" y="3446572"/>
            <a:ext cx="801188" cy="130604"/>
          </a:xfrm>
          <a:prstGeom prst="line">
            <a:avLst/>
          </a:prstGeom>
        </p:spPr>
        <p:style>
          <a:lnRef idx="1">
            <a:schemeClr val="dk1"/>
          </a:lnRef>
          <a:fillRef idx="0">
            <a:schemeClr val="dk1"/>
          </a:fillRef>
          <a:effectRef idx="0">
            <a:schemeClr val="dk1"/>
          </a:effectRef>
          <a:fontRef idx="minor">
            <a:schemeClr val="tx1"/>
          </a:fontRef>
        </p:style>
      </p:cxnSp>
      <p:cxnSp>
        <p:nvCxnSpPr>
          <p:cNvPr id="32" name="מחבר ישר 31"/>
          <p:cNvCxnSpPr/>
          <p:nvPr/>
        </p:nvCxnSpPr>
        <p:spPr>
          <a:xfrm flipH="1">
            <a:off x="6810103" y="3830644"/>
            <a:ext cx="853440" cy="512362"/>
          </a:xfrm>
          <a:prstGeom prst="line">
            <a:avLst/>
          </a:prstGeom>
        </p:spPr>
        <p:style>
          <a:lnRef idx="1">
            <a:schemeClr val="dk1"/>
          </a:lnRef>
          <a:fillRef idx="0">
            <a:schemeClr val="dk1"/>
          </a:fillRef>
          <a:effectRef idx="0">
            <a:schemeClr val="dk1"/>
          </a:effectRef>
          <a:fontRef idx="minor">
            <a:schemeClr val="tx1"/>
          </a:fontRef>
        </p:style>
      </p:cxnSp>
      <p:cxnSp>
        <p:nvCxnSpPr>
          <p:cNvPr id="34" name="מחבר ישר 33"/>
          <p:cNvCxnSpPr/>
          <p:nvPr/>
        </p:nvCxnSpPr>
        <p:spPr>
          <a:xfrm flipH="1">
            <a:off x="6731726" y="3996022"/>
            <a:ext cx="1105987" cy="1237829"/>
          </a:xfrm>
          <a:prstGeom prst="line">
            <a:avLst/>
          </a:prstGeom>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5547361" y="1308956"/>
            <a:ext cx="1480457" cy="369332"/>
          </a:xfrm>
          <a:prstGeom prst="rect">
            <a:avLst/>
          </a:prstGeom>
          <a:noFill/>
        </p:spPr>
        <p:txBody>
          <a:bodyPr wrap="square" rtlCol="1">
            <a:spAutoFit/>
          </a:bodyPr>
          <a:lstStyle/>
          <a:p>
            <a:r>
              <a:rPr lang="he-IL" dirty="0"/>
              <a:t>הרשמה</a:t>
            </a:r>
          </a:p>
        </p:txBody>
      </p:sp>
      <p:sp>
        <p:nvSpPr>
          <p:cNvPr id="37" name="TextBox 36"/>
          <p:cNvSpPr txBox="1"/>
          <p:nvPr/>
        </p:nvSpPr>
        <p:spPr>
          <a:xfrm>
            <a:off x="5355764" y="2939799"/>
            <a:ext cx="1480457" cy="369332"/>
          </a:xfrm>
          <a:prstGeom prst="rect">
            <a:avLst/>
          </a:prstGeom>
          <a:noFill/>
        </p:spPr>
        <p:txBody>
          <a:bodyPr wrap="square" rtlCol="1">
            <a:spAutoFit/>
          </a:bodyPr>
          <a:lstStyle/>
          <a:p>
            <a:r>
              <a:rPr lang="he-IL" dirty="0"/>
              <a:t>יצירת פרסום</a:t>
            </a:r>
          </a:p>
        </p:txBody>
      </p:sp>
      <p:sp>
        <p:nvSpPr>
          <p:cNvPr id="38" name="TextBox 37"/>
          <p:cNvSpPr txBox="1"/>
          <p:nvPr/>
        </p:nvSpPr>
        <p:spPr>
          <a:xfrm>
            <a:off x="5449074" y="3777739"/>
            <a:ext cx="1480457" cy="369332"/>
          </a:xfrm>
          <a:prstGeom prst="rect">
            <a:avLst/>
          </a:prstGeom>
          <a:noFill/>
        </p:spPr>
        <p:txBody>
          <a:bodyPr wrap="square" rtlCol="1">
            <a:spAutoFit/>
          </a:bodyPr>
          <a:lstStyle/>
          <a:p>
            <a:r>
              <a:rPr lang="he-IL" dirty="0"/>
              <a:t>מחיקת פרסום  </a:t>
            </a:r>
          </a:p>
        </p:txBody>
      </p:sp>
      <p:sp>
        <p:nvSpPr>
          <p:cNvPr id="39" name="TextBox 38"/>
          <p:cNvSpPr txBox="1"/>
          <p:nvPr/>
        </p:nvSpPr>
        <p:spPr>
          <a:xfrm>
            <a:off x="5181593" y="4727959"/>
            <a:ext cx="1480457" cy="369332"/>
          </a:xfrm>
          <a:prstGeom prst="rect">
            <a:avLst/>
          </a:prstGeom>
          <a:noFill/>
        </p:spPr>
        <p:txBody>
          <a:bodyPr wrap="square" rtlCol="1">
            <a:spAutoFit/>
          </a:bodyPr>
          <a:lstStyle/>
          <a:p>
            <a:r>
              <a:rPr lang="he-IL" dirty="0"/>
              <a:t>אישור פרסום </a:t>
            </a:r>
          </a:p>
        </p:txBody>
      </p:sp>
      <p:sp>
        <p:nvSpPr>
          <p:cNvPr id="40" name="TextBox 39"/>
          <p:cNvSpPr txBox="1"/>
          <p:nvPr/>
        </p:nvSpPr>
        <p:spPr>
          <a:xfrm>
            <a:off x="4955177" y="5584279"/>
            <a:ext cx="1852740" cy="369332"/>
          </a:xfrm>
          <a:prstGeom prst="rect">
            <a:avLst/>
          </a:prstGeom>
          <a:noFill/>
        </p:spPr>
        <p:txBody>
          <a:bodyPr wrap="square" rtlCol="1">
            <a:spAutoFit/>
          </a:bodyPr>
          <a:lstStyle/>
          <a:p>
            <a:r>
              <a:rPr lang="he-IL" dirty="0"/>
              <a:t>מחיקת פרסומים </a:t>
            </a:r>
          </a:p>
        </p:txBody>
      </p:sp>
      <p:sp>
        <p:nvSpPr>
          <p:cNvPr id="41" name="TextBox 40"/>
          <p:cNvSpPr txBox="1"/>
          <p:nvPr/>
        </p:nvSpPr>
        <p:spPr>
          <a:xfrm>
            <a:off x="2467844" y="2370915"/>
            <a:ext cx="1439818" cy="369332"/>
          </a:xfrm>
          <a:prstGeom prst="rect">
            <a:avLst/>
          </a:prstGeom>
          <a:noFill/>
        </p:spPr>
        <p:txBody>
          <a:bodyPr wrap="none" rtlCol="1">
            <a:spAutoFit/>
          </a:bodyPr>
          <a:lstStyle/>
          <a:p>
            <a:r>
              <a:rPr lang="he-IL" dirty="0"/>
              <a:t>משתמש אורח</a:t>
            </a:r>
          </a:p>
        </p:txBody>
      </p:sp>
      <p:sp>
        <p:nvSpPr>
          <p:cNvPr id="42" name="TextBox 41"/>
          <p:cNvSpPr txBox="1"/>
          <p:nvPr/>
        </p:nvSpPr>
        <p:spPr>
          <a:xfrm>
            <a:off x="2437388" y="4066294"/>
            <a:ext cx="1470274" cy="369332"/>
          </a:xfrm>
          <a:prstGeom prst="rect">
            <a:avLst/>
          </a:prstGeom>
          <a:noFill/>
        </p:spPr>
        <p:txBody>
          <a:bodyPr wrap="none" rtlCol="1">
            <a:spAutoFit/>
          </a:bodyPr>
          <a:lstStyle/>
          <a:p>
            <a:r>
              <a:rPr lang="he-IL" dirty="0"/>
              <a:t>משתמש רשום</a:t>
            </a:r>
          </a:p>
        </p:txBody>
      </p:sp>
      <p:sp>
        <p:nvSpPr>
          <p:cNvPr id="43" name="TextBox 42"/>
          <p:cNvSpPr txBox="1"/>
          <p:nvPr/>
        </p:nvSpPr>
        <p:spPr>
          <a:xfrm>
            <a:off x="2572840" y="5761673"/>
            <a:ext cx="1229825" cy="369332"/>
          </a:xfrm>
          <a:prstGeom prst="rect">
            <a:avLst/>
          </a:prstGeom>
          <a:noFill/>
        </p:spPr>
        <p:txBody>
          <a:bodyPr wrap="none" rtlCol="1">
            <a:spAutoFit/>
          </a:bodyPr>
          <a:lstStyle/>
          <a:p>
            <a:r>
              <a:rPr lang="he-IL" dirty="0"/>
              <a:t>איש מערכת</a:t>
            </a:r>
          </a:p>
        </p:txBody>
      </p:sp>
      <p:sp>
        <p:nvSpPr>
          <p:cNvPr id="44" name="TextBox 43"/>
          <p:cNvSpPr txBox="1"/>
          <p:nvPr/>
        </p:nvSpPr>
        <p:spPr>
          <a:xfrm>
            <a:off x="1492973" y="322827"/>
            <a:ext cx="2159733" cy="369332"/>
          </a:xfrm>
          <a:prstGeom prst="rect">
            <a:avLst/>
          </a:prstGeom>
          <a:noFill/>
        </p:spPr>
        <p:txBody>
          <a:bodyPr wrap="square" rtlCol="1">
            <a:spAutoFit/>
          </a:bodyPr>
          <a:lstStyle/>
          <a:p>
            <a:r>
              <a:rPr lang="en-US" dirty="0"/>
              <a:t>Use case diagram 2</a:t>
            </a:r>
            <a:endParaRPr lang="he-IL" dirty="0"/>
          </a:p>
        </p:txBody>
      </p:sp>
      <p:sp>
        <p:nvSpPr>
          <p:cNvPr id="45" name="אליפסה 44"/>
          <p:cNvSpPr/>
          <p:nvPr/>
        </p:nvSpPr>
        <p:spPr>
          <a:xfrm>
            <a:off x="5264323" y="1648308"/>
            <a:ext cx="1397727" cy="4685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TextBox 45"/>
          <p:cNvSpPr txBox="1"/>
          <p:nvPr/>
        </p:nvSpPr>
        <p:spPr>
          <a:xfrm>
            <a:off x="5547362" y="2112815"/>
            <a:ext cx="1480457" cy="369332"/>
          </a:xfrm>
          <a:prstGeom prst="rect">
            <a:avLst/>
          </a:prstGeom>
          <a:noFill/>
        </p:spPr>
        <p:txBody>
          <a:bodyPr wrap="square" rtlCol="1">
            <a:spAutoFit/>
          </a:bodyPr>
          <a:lstStyle/>
          <a:p>
            <a:r>
              <a:rPr lang="he-IL" dirty="0"/>
              <a:t>כניסה</a:t>
            </a:r>
          </a:p>
        </p:txBody>
      </p:sp>
      <p:cxnSp>
        <p:nvCxnSpPr>
          <p:cNvPr id="48" name="מחבר ישר 47"/>
          <p:cNvCxnSpPr/>
          <p:nvPr/>
        </p:nvCxnSpPr>
        <p:spPr>
          <a:xfrm flipH="1" flipV="1">
            <a:off x="6690672" y="2075988"/>
            <a:ext cx="972871" cy="818339"/>
          </a:xfrm>
          <a:prstGeom prst="line">
            <a:avLst/>
          </a:prstGeom>
        </p:spPr>
        <p:style>
          <a:lnRef idx="1">
            <a:schemeClr val="dk1"/>
          </a:lnRef>
          <a:fillRef idx="0">
            <a:schemeClr val="dk1"/>
          </a:fillRef>
          <a:effectRef idx="0">
            <a:schemeClr val="dk1"/>
          </a:effectRef>
          <a:fontRef idx="minor">
            <a:schemeClr val="tx1"/>
          </a:fontRef>
        </p:style>
      </p:cxnSp>
      <p:cxnSp>
        <p:nvCxnSpPr>
          <p:cNvPr id="53" name="מחבר ישר 52"/>
          <p:cNvCxnSpPr/>
          <p:nvPr/>
        </p:nvCxnSpPr>
        <p:spPr>
          <a:xfrm flipH="1">
            <a:off x="3581396" y="3641461"/>
            <a:ext cx="1574080" cy="148146"/>
          </a:xfrm>
          <a:prstGeom prst="line">
            <a:avLst/>
          </a:prstGeom>
        </p:spPr>
        <p:style>
          <a:lnRef idx="1">
            <a:schemeClr val="dk1"/>
          </a:lnRef>
          <a:fillRef idx="0">
            <a:schemeClr val="dk1"/>
          </a:fillRef>
          <a:effectRef idx="0">
            <a:schemeClr val="dk1"/>
          </a:effectRef>
          <a:fontRef idx="minor">
            <a:schemeClr val="tx1"/>
          </a:fontRef>
        </p:style>
      </p:cxnSp>
      <p:cxnSp>
        <p:nvCxnSpPr>
          <p:cNvPr id="55" name="מחבר ישר 54"/>
          <p:cNvCxnSpPr/>
          <p:nvPr/>
        </p:nvCxnSpPr>
        <p:spPr>
          <a:xfrm flipH="1">
            <a:off x="3642357" y="2927989"/>
            <a:ext cx="1460866" cy="308590"/>
          </a:xfrm>
          <a:prstGeom prst="line">
            <a:avLst/>
          </a:prstGeom>
        </p:spPr>
        <p:style>
          <a:lnRef idx="1">
            <a:schemeClr val="dk1"/>
          </a:lnRef>
          <a:fillRef idx="0">
            <a:schemeClr val="dk1"/>
          </a:fillRef>
          <a:effectRef idx="0">
            <a:schemeClr val="dk1"/>
          </a:effectRef>
          <a:fontRef idx="minor">
            <a:schemeClr val="tx1"/>
          </a:fontRef>
        </p:style>
      </p:cxnSp>
      <p:cxnSp>
        <p:nvCxnSpPr>
          <p:cNvPr id="57" name="מחבר ישר 56"/>
          <p:cNvCxnSpPr/>
          <p:nvPr/>
        </p:nvCxnSpPr>
        <p:spPr>
          <a:xfrm flipH="1" flipV="1">
            <a:off x="3541122" y="1833540"/>
            <a:ext cx="1614354" cy="56952"/>
          </a:xfrm>
          <a:prstGeom prst="line">
            <a:avLst/>
          </a:prstGeom>
        </p:spPr>
        <p:style>
          <a:lnRef idx="1">
            <a:schemeClr val="dk1"/>
          </a:lnRef>
          <a:fillRef idx="0">
            <a:schemeClr val="dk1"/>
          </a:fillRef>
          <a:effectRef idx="0">
            <a:schemeClr val="dk1"/>
          </a:effectRef>
          <a:fontRef idx="minor">
            <a:schemeClr val="tx1"/>
          </a:fontRef>
        </p:style>
      </p:cxnSp>
      <p:cxnSp>
        <p:nvCxnSpPr>
          <p:cNvPr id="59" name="מחבר ישר 58"/>
          <p:cNvCxnSpPr/>
          <p:nvPr/>
        </p:nvCxnSpPr>
        <p:spPr>
          <a:xfrm flipH="1">
            <a:off x="3581397" y="1167372"/>
            <a:ext cx="1574079" cy="30890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8799530"/>
      </p:ext>
    </p:extLst>
  </p:cSld>
  <p:clrMapOvr>
    <a:masterClrMapping/>
  </p:clrMapOvr>
  <p:transition spd="slow">
    <p:wipe/>
  </p:transition>
</p:sld>
</file>

<file path=ppt/theme/theme1.xml><?xml version="1.0" encoding="utf-8"?>
<a:theme xmlns:a="http://schemas.openxmlformats.org/drawingml/2006/main" name="Brin">
  <a:themeElements>
    <a:clrScheme name="Brin">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TotalTime>
  <Words>1607</Words>
  <Application>Microsoft Office PowerPoint</Application>
  <PresentationFormat>Grand écran</PresentationFormat>
  <Paragraphs>184</Paragraphs>
  <Slides>27</Slides>
  <Notes>0</Notes>
  <HiddenSlides>0</HiddenSlides>
  <MMClips>5</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27</vt:i4>
      </vt:variant>
    </vt:vector>
  </HeadingPairs>
  <TitlesOfParts>
    <vt:vector size="34" baseType="lpstr">
      <vt:lpstr>Arial</vt:lpstr>
      <vt:lpstr>Calibri</vt:lpstr>
      <vt:lpstr>Century Gothic</vt:lpstr>
      <vt:lpstr>Segoe UI</vt:lpstr>
      <vt:lpstr>Wingdings</vt:lpstr>
      <vt:lpstr>Wingdings 3</vt:lpstr>
      <vt:lpstr>Brin</vt:lpstr>
      <vt:lpstr>אפליקצית Rentit! השכרת רכבים אישיים </vt:lpstr>
      <vt:lpstr>על האפליקציה </vt:lpstr>
      <vt:lpstr>מטרות</vt:lpstr>
      <vt:lpstr>תיאור המערכת</vt:lpstr>
      <vt:lpstr>מצב קיים</vt:lpstr>
      <vt:lpstr>דרישות מרכזיות </vt:lpstr>
      <vt:lpstr>דיאגרמות</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תיאור המערכת בפועל</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הבסיס נתונים מחולק לטבלאות הבאות:   </vt:lpstr>
      <vt:lpstr>Présentation PowerPoint</vt:lpstr>
      <vt:lpstr>יחסים בין טבלאות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אפליקצית Rentit! השכרת רכבים אישיים</dc:title>
  <dc:creator>Jordan Tangy</dc:creator>
  <cp:lastModifiedBy>Jordan Tangy</cp:lastModifiedBy>
  <cp:revision>28</cp:revision>
  <dcterms:created xsi:type="dcterms:W3CDTF">2021-01-04T16:45:06Z</dcterms:created>
  <dcterms:modified xsi:type="dcterms:W3CDTF">2021-01-06T12:56:29Z</dcterms:modified>
</cp:coreProperties>
</file>